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3859F-B318-41B4-8F23-7556EBD3A057}" type="datetimeFigureOut">
              <a:rPr lang="el-GR" smtClean="0"/>
              <a:t>7/7/2022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C0A5D-B2FA-475C-8B27-EDC6AE8A070C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3C73-806F-49E4-92D6-4A93F317EDD3}" type="datetimeFigureOut">
              <a:rPr lang="el-GR" smtClean="0"/>
              <a:t>7/7/2022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6BBF-7433-478D-95E9-7B33E5805FF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3C73-806F-49E4-92D6-4A93F317EDD3}" type="datetimeFigureOut">
              <a:rPr lang="el-GR" smtClean="0"/>
              <a:t>7/7/2022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6BBF-7433-478D-95E9-7B33E5805FF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3C73-806F-49E4-92D6-4A93F317EDD3}" type="datetimeFigureOut">
              <a:rPr lang="el-GR" smtClean="0"/>
              <a:t>7/7/2022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6BBF-7433-478D-95E9-7B33E5805FF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3C73-806F-49E4-92D6-4A93F317EDD3}" type="datetimeFigureOut">
              <a:rPr lang="el-GR" smtClean="0"/>
              <a:t>7/7/2022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6BBF-7433-478D-95E9-7B33E5805FF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3C73-806F-49E4-92D6-4A93F317EDD3}" type="datetimeFigureOut">
              <a:rPr lang="el-GR" smtClean="0"/>
              <a:t>7/7/2022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6BBF-7433-478D-95E9-7B33E5805FF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3C73-806F-49E4-92D6-4A93F317EDD3}" type="datetimeFigureOut">
              <a:rPr lang="el-GR" smtClean="0"/>
              <a:t>7/7/2022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6BBF-7433-478D-95E9-7B33E5805FF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3C73-806F-49E4-92D6-4A93F317EDD3}" type="datetimeFigureOut">
              <a:rPr lang="el-GR" smtClean="0"/>
              <a:t>7/7/2022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6BBF-7433-478D-95E9-7B33E5805FF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3C73-806F-49E4-92D6-4A93F317EDD3}" type="datetimeFigureOut">
              <a:rPr lang="el-GR" smtClean="0"/>
              <a:t>7/7/2022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6BBF-7433-478D-95E9-7B33E5805FF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3C73-806F-49E4-92D6-4A93F317EDD3}" type="datetimeFigureOut">
              <a:rPr lang="el-GR" smtClean="0"/>
              <a:t>7/7/2022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6BBF-7433-478D-95E9-7B33E5805FF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3C73-806F-49E4-92D6-4A93F317EDD3}" type="datetimeFigureOut">
              <a:rPr lang="el-GR" smtClean="0"/>
              <a:t>7/7/2022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6BBF-7433-478D-95E9-7B33E5805FF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3C73-806F-49E4-92D6-4A93F317EDD3}" type="datetimeFigureOut">
              <a:rPr lang="el-GR" smtClean="0"/>
              <a:t>7/7/2022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6BBF-7433-478D-95E9-7B33E5805FF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83C73-806F-49E4-92D6-4A93F317EDD3}" type="datetimeFigureOut">
              <a:rPr lang="el-GR" smtClean="0"/>
              <a:t>7/7/2022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36BBF-7433-478D-95E9-7B33E5805FF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9"/>
          <p:cNvSpPr txBox="1">
            <a:spLocks noGrp="1"/>
          </p:cNvSpPr>
          <p:nvPr>
            <p:ph type="title"/>
          </p:nvPr>
        </p:nvSpPr>
        <p:spPr>
          <a:xfrm>
            <a:off x="484584" y="452718"/>
            <a:ext cx="7053542" cy="1400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Font typeface="Century Gothic"/>
              <a:buNone/>
            </a:pPr>
            <a:r>
              <a:rPr lang="el-GR"/>
              <a:t>Εγκυρογνωμοσύνη</a:t>
            </a:r>
            <a:endParaRPr/>
          </a:p>
        </p:txBody>
      </p:sp>
      <p:sp>
        <p:nvSpPr>
          <p:cNvPr id="226" name="Google Shape;226;p9"/>
          <p:cNvSpPr txBox="1">
            <a:spLocks noGrp="1"/>
          </p:cNvSpPr>
          <p:nvPr>
            <p:ph type="body" idx="1"/>
          </p:nvPr>
        </p:nvSpPr>
        <p:spPr>
          <a:xfrm>
            <a:off x="827484" y="2052919"/>
            <a:ext cx="6709906" cy="41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l-GR" b="1" dirty="0"/>
              <a:t>Πώς τίθεται υπό έλεγχο το ένστικτο του χάσματος;</a:t>
            </a:r>
            <a:endParaRPr/>
          </a:p>
          <a:p>
            <a:pPr marL="342900" lvl="0" indent="-241300" algn="l" rtl="0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600"/>
              <a:buNone/>
            </a:pPr>
            <a:endParaRPr b="1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600"/>
              <a:buChar char="►"/>
            </a:pPr>
            <a:r>
              <a:rPr lang="el-GR" b="1" dirty="0"/>
              <a:t>Προσοχή στις συγκρίσεις μέσων όρων. </a:t>
            </a:r>
            <a:r>
              <a:rPr lang="el-GR" dirty="0"/>
              <a:t>Αν εξετάζαμε τις περιπτώσεις συνήθως θα διαπιστώναμε ότι δεν υπάρχει χάσμα.</a:t>
            </a:r>
            <a:endParaRPr b="1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600"/>
              <a:buChar char="►"/>
            </a:pPr>
            <a:r>
              <a:rPr lang="el-GR" b="1" dirty="0"/>
              <a:t>Συγκρίσεις ακρότατων. </a:t>
            </a:r>
            <a:r>
              <a:rPr lang="el-GR" dirty="0"/>
              <a:t>Συχνά χρησιμοποιούνται τα 2 ακρότατα ώστε να δημιουργηθεί κάποια σημαντική διαφορά και να προκαλέσει ενδιαφέρον. Η πλειονότητα βρίσκεται συνήθως στη μέση.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600"/>
              <a:buChar char="►"/>
            </a:pPr>
            <a:r>
              <a:rPr lang="el-GR" b="1" dirty="0"/>
              <a:t>Η θέα από ψηλά.</a:t>
            </a:r>
            <a:r>
              <a:rPr lang="el-GR" dirty="0"/>
              <a:t> Όταν βλέπουμε τα πράγματα από ψηλά όλα μας φαίνονται μικρά. Για αυτό πρέπει να προσέχουμε την διαφορά του </a:t>
            </a:r>
            <a:r>
              <a:rPr lang="el-GR" dirty="0" err="1"/>
              <a:t>φαίνεσθαι</a:t>
            </a:r>
            <a:r>
              <a:rPr lang="el-GR" dirty="0"/>
              <a:t> και του είναι.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Google Shape;165;p1"/>
          <p:cNvPicPr preferRelativeResize="0"/>
          <p:nvPr/>
        </p:nvPicPr>
        <p:blipFill rotWithShape="1">
          <a:blip r:embed="rId3">
            <a:alphaModFix/>
          </a:blip>
          <a:srcRect l="3613"/>
          <a:stretch/>
        </p:blipFill>
        <p:spPr>
          <a:xfrm>
            <a:off x="0" y="2669686"/>
            <a:ext cx="3027759" cy="41883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1"/>
          <p:cNvPicPr preferRelativeResize="0"/>
          <p:nvPr/>
        </p:nvPicPr>
        <p:blipFill rotWithShape="1">
          <a:blip r:embed="rId4">
            <a:alphaModFix/>
          </a:blip>
          <a:srcRect l="35640"/>
          <a:stretch/>
        </p:blipFill>
        <p:spPr>
          <a:xfrm>
            <a:off x="0" y="2892348"/>
            <a:ext cx="1141809" cy="2365453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1"/>
          <p:cNvSpPr/>
          <p:nvPr/>
        </p:nvSpPr>
        <p:spPr>
          <a:xfrm>
            <a:off x="6456759" y="1676400"/>
            <a:ext cx="2114550" cy="2819400"/>
          </a:xfrm>
          <a:prstGeom prst="ellipse">
            <a:avLst/>
          </a:prstGeom>
          <a:gradFill>
            <a:gsLst>
              <a:gs pos="0">
                <a:srgbClr val="4CB9C3">
                  <a:alpha val="6666"/>
                </a:srgbClr>
              </a:gs>
              <a:gs pos="36000">
                <a:srgbClr val="4CB9C3">
                  <a:alpha val="5882"/>
                </a:srgbClr>
              </a:gs>
              <a:gs pos="69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68" name="Google Shape;168;p1"/>
          <p:cNvPicPr preferRelativeResize="0"/>
          <p:nvPr/>
        </p:nvPicPr>
        <p:blipFill rotWithShape="1">
          <a:blip r:embed="rId5">
            <a:alphaModFix/>
          </a:blip>
          <a:srcRect t="28812"/>
          <a:stretch/>
        </p:blipFill>
        <p:spPr>
          <a:xfrm>
            <a:off x="5999560" y="1"/>
            <a:ext cx="1202540" cy="11414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1"/>
          <p:cNvPicPr preferRelativeResize="0"/>
          <p:nvPr/>
        </p:nvPicPr>
        <p:blipFill rotWithShape="1">
          <a:blip r:embed="rId6">
            <a:alphaModFix/>
          </a:blip>
          <a:srcRect b="23320"/>
          <a:stretch/>
        </p:blipFill>
        <p:spPr>
          <a:xfrm>
            <a:off x="6454408" y="6096000"/>
            <a:ext cx="745301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1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25400" dir="5400000" rotWithShape="0">
              <a:srgbClr val="000000">
                <a:alpha val="4470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1"/>
          <p:cNvSpPr/>
          <p:nvPr/>
        </p:nvSpPr>
        <p:spPr>
          <a:xfrm>
            <a:off x="4539865" y="1320128"/>
            <a:ext cx="3609635" cy="4195481"/>
          </a:xfrm>
          <a:prstGeom prst="rect">
            <a:avLst/>
          </a:prstGeom>
          <a:solidFill>
            <a:schemeClr val="bg1">
              <a:lumMod val="65000"/>
              <a:alpha val="80000"/>
            </a:schemeClr>
          </a:solidFill>
          <a:ln>
            <a:noFill/>
          </a:ln>
          <a:effectLst>
            <a:outerShdw blurRad="38100" dist="25400" dir="5400000" rotWithShape="0">
              <a:srgbClr val="000000">
                <a:alpha val="4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2" name="Google Shape;172;p1"/>
          <p:cNvSpPr txBox="1">
            <a:spLocks noGrp="1"/>
          </p:cNvSpPr>
          <p:nvPr>
            <p:ph type="title"/>
          </p:nvPr>
        </p:nvSpPr>
        <p:spPr>
          <a:xfrm>
            <a:off x="4781165" y="1641860"/>
            <a:ext cx="3153224" cy="1034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Century Gothic"/>
              <a:buNone/>
            </a:pPr>
            <a:r>
              <a:rPr lang="el-GR" sz="2800" dirty="0"/>
              <a:t>Περίληψη 1ου, 2ου, 3ου κεφαλαίου</a:t>
            </a:r>
            <a:endParaRPr/>
          </a:p>
        </p:txBody>
      </p:sp>
      <p:sp>
        <p:nvSpPr>
          <p:cNvPr id="173" name="Google Shape;173;p1"/>
          <p:cNvSpPr txBox="1">
            <a:spLocks noGrp="1"/>
          </p:cNvSpPr>
          <p:nvPr>
            <p:ph type="body" idx="1"/>
          </p:nvPr>
        </p:nvSpPr>
        <p:spPr>
          <a:xfrm>
            <a:off x="4781165" y="2809812"/>
            <a:ext cx="3127035" cy="2384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l-GR"/>
              <a:t>Αστέρης Παπαδόπουλος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l-GR"/>
              <a:t>Βασιλεία Τσάκωνα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l-GR"/>
              <a:t>Νίκος Κασσάρας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l-GR"/>
              <a:t>Αθανασία Αριστοτελίδου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l-GR"/>
              <a:t>Μαρία Καμπούρη</a:t>
            </a:r>
            <a:endParaRPr/>
          </a:p>
        </p:txBody>
      </p:sp>
      <p:sp>
        <p:nvSpPr>
          <p:cNvPr id="174" name="Google Shape;174;p1"/>
          <p:cNvSpPr txBox="1">
            <a:spLocks noGrp="1"/>
          </p:cNvSpPr>
          <p:nvPr>
            <p:ph type="body" idx="2"/>
          </p:nvPr>
        </p:nvSpPr>
        <p:spPr>
          <a:xfrm>
            <a:off x="4240870" y="2056093"/>
            <a:ext cx="3297256" cy="4200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251459" algn="l" rtl="0">
              <a:spcBef>
                <a:spcPts val="0"/>
              </a:spcBef>
              <a:spcAft>
                <a:spcPts val="0"/>
              </a:spcAft>
              <a:buSzPts val="1440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"/>
          <p:cNvSpPr txBox="1">
            <a:spLocks noGrp="1"/>
          </p:cNvSpPr>
          <p:nvPr>
            <p:ph type="body" idx="1"/>
          </p:nvPr>
        </p:nvSpPr>
        <p:spPr>
          <a:xfrm>
            <a:off x="748110" y="4156074"/>
            <a:ext cx="4466832" cy="1116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4320"/>
              <a:buNone/>
            </a:pPr>
            <a:r>
              <a:rPr lang="el-GR" sz="5400" dirty="0" smtClean="0"/>
              <a:t>ΚΕΦΑΛΑΙΟ 1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"/>
          <p:cNvSpPr txBox="1">
            <a:spLocks noGrp="1"/>
          </p:cNvSpPr>
          <p:nvPr>
            <p:ph type="title"/>
          </p:nvPr>
        </p:nvSpPr>
        <p:spPr>
          <a:xfrm>
            <a:off x="484584" y="452718"/>
            <a:ext cx="7053542" cy="1400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Font typeface="Century Gothic"/>
              <a:buNone/>
            </a:pPr>
            <a:r>
              <a:rPr lang="el-GR"/>
              <a:t>Τι είναι το ένστικτο του χάσματος;</a:t>
            </a:r>
            <a:endParaRPr/>
          </a:p>
        </p:txBody>
      </p:sp>
      <p:pic>
        <p:nvPicPr>
          <p:cNvPr id="185" name="Google Shape;185;p3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015978" y="1654162"/>
            <a:ext cx="3297254" cy="3645012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Google Shape;186;p3"/>
          <p:cNvSpPr txBox="1">
            <a:spLocks noGrp="1"/>
          </p:cNvSpPr>
          <p:nvPr>
            <p:ph type="body" idx="2"/>
          </p:nvPr>
        </p:nvSpPr>
        <p:spPr>
          <a:xfrm>
            <a:off x="714114" y="1714488"/>
            <a:ext cx="3417571" cy="3729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000"/>
              <a:buChar char="►"/>
            </a:pPr>
            <a:r>
              <a:rPr lang="el-GR" sz="2500" dirty="0"/>
              <a:t>Το ένστικτο του χάσματος είναι η τάση των ανθρώπων να διαιρούν τα πράγματα σε δύο διακριτές ομάδες (δυαδική σκέψη) ανάμεσα στις οποίες δεν υπάρχει τίποτα περισσότερο από ένα χάσμα.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4"/>
          <p:cNvSpPr txBox="1">
            <a:spLocks noGrp="1"/>
          </p:cNvSpPr>
          <p:nvPr>
            <p:ph type="title"/>
          </p:nvPr>
        </p:nvSpPr>
        <p:spPr>
          <a:xfrm>
            <a:off x="484584" y="452718"/>
            <a:ext cx="7053542" cy="1400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Century Gothic"/>
              <a:buNone/>
            </a:pPr>
            <a:r>
              <a:rPr lang="el-GR" sz="3200"/>
              <a:t>Διάγραμμα αριθμού γεννήσεων ανά γυναίκα και ποσοστά παιδικής επιβίωσης (1965)</a:t>
            </a:r>
            <a:endParaRPr/>
          </a:p>
        </p:txBody>
      </p:sp>
      <p:sp>
        <p:nvSpPr>
          <p:cNvPr id="192" name="Google Shape;192;p4"/>
          <p:cNvSpPr txBox="1">
            <a:spLocks noGrp="1"/>
          </p:cNvSpPr>
          <p:nvPr>
            <p:ph type="body" idx="1"/>
          </p:nvPr>
        </p:nvSpPr>
        <p:spPr>
          <a:xfrm>
            <a:off x="827485" y="2060576"/>
            <a:ext cx="3297254" cy="4195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920"/>
              <a:buChar char="►"/>
            </a:pPr>
            <a:r>
              <a:rPr lang="el-GR" sz="2400"/>
              <a:t>Όσο </a:t>
            </a:r>
            <a:r>
              <a:rPr lang="el-GR" sz="2400" b="1"/>
              <a:t>ψηλότερα</a:t>
            </a:r>
            <a:r>
              <a:rPr lang="el-GR" sz="2400"/>
              <a:t> βρίσκονται οι βουλίτσες (χώρες) τόσο υψηλότερο είναι το ποσοστό επιβίωσης. Διακρίνονται έντονες διαφορές και υπάρχει ένα χάσμα μεταξύ αρκετών χωρών.</a:t>
            </a:r>
            <a:endParaRPr/>
          </a:p>
        </p:txBody>
      </p:sp>
      <p:pic>
        <p:nvPicPr>
          <p:cNvPr id="193" name="Google Shape;193;p4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466462" y="2138019"/>
            <a:ext cx="4267301" cy="4487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5"/>
          <p:cNvSpPr txBox="1">
            <a:spLocks noGrp="1"/>
          </p:cNvSpPr>
          <p:nvPr>
            <p:ph type="title"/>
          </p:nvPr>
        </p:nvSpPr>
        <p:spPr>
          <a:xfrm>
            <a:off x="484584" y="452718"/>
            <a:ext cx="7053542" cy="1400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Century Gothic"/>
              <a:buNone/>
            </a:pPr>
            <a:r>
              <a:rPr lang="el-GR" sz="3200"/>
              <a:t>Διάγραμμα αριθμού γεννήσεων ανά γυναίκα και ποσοστά παιδικής επιβίωσης (2017)</a:t>
            </a:r>
            <a:endParaRPr sz="3200"/>
          </a:p>
        </p:txBody>
      </p:sp>
      <p:sp>
        <p:nvSpPr>
          <p:cNvPr id="199" name="Google Shape;199;p5"/>
          <p:cNvSpPr txBox="1">
            <a:spLocks noGrp="1"/>
          </p:cNvSpPr>
          <p:nvPr>
            <p:ph type="body" idx="1"/>
          </p:nvPr>
        </p:nvSpPr>
        <p:spPr>
          <a:xfrm>
            <a:off x="827485" y="2060576"/>
            <a:ext cx="3297254" cy="4195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920"/>
              <a:buChar char="►"/>
            </a:pPr>
            <a:r>
              <a:rPr lang="el-GR" sz="2400"/>
              <a:t>Στο συγκεκριμένο διάγραμμα παρατηρείται </a:t>
            </a:r>
            <a:r>
              <a:rPr lang="el-GR" sz="2400" b="1"/>
              <a:t>τεράστια βελτίωση </a:t>
            </a:r>
            <a:r>
              <a:rPr lang="el-GR" sz="2400"/>
              <a:t>σε σχέση με τα ποσοστά του 1965 και σημαντική μείωση του "</a:t>
            </a:r>
            <a:r>
              <a:rPr lang="el-GR" sz="2400" b="1"/>
              <a:t>χάσματος"</a:t>
            </a:r>
            <a:r>
              <a:rPr lang="el-GR" sz="2400"/>
              <a:t>.</a:t>
            </a:r>
            <a:endParaRPr/>
          </a:p>
        </p:txBody>
      </p:sp>
      <p:pic>
        <p:nvPicPr>
          <p:cNvPr id="200" name="Google Shape;200;p5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573732" y="1652895"/>
            <a:ext cx="4383629" cy="50367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6"/>
          <p:cNvSpPr txBox="1">
            <a:spLocks noGrp="1"/>
          </p:cNvSpPr>
          <p:nvPr>
            <p:ph type="title"/>
          </p:nvPr>
        </p:nvSpPr>
        <p:spPr>
          <a:xfrm>
            <a:off x="484584" y="452718"/>
            <a:ext cx="7053542" cy="1400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Font typeface="Century Gothic"/>
              <a:buNone/>
            </a:pPr>
            <a:endParaRPr/>
          </a:p>
        </p:txBody>
      </p:sp>
      <p:sp>
        <p:nvSpPr>
          <p:cNvPr id="206" name="Google Shape;206;p6"/>
          <p:cNvSpPr txBox="1">
            <a:spLocks noGrp="1"/>
          </p:cNvSpPr>
          <p:nvPr>
            <p:ph type="body" idx="1"/>
          </p:nvPr>
        </p:nvSpPr>
        <p:spPr>
          <a:xfrm>
            <a:off x="827484" y="2052919"/>
            <a:ext cx="6709906" cy="41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920"/>
              <a:buChar char="►"/>
            </a:pPr>
            <a:r>
              <a:rPr lang="el-GR" sz="2400"/>
              <a:t>Ο λόγος που χρησιμοποίησε ο συγγραφέας αυτό το παράδειγμα είναι για να θίξει την</a:t>
            </a:r>
            <a:r>
              <a:rPr lang="el-GR" sz="2400" b="1"/>
              <a:t> άγνοια</a:t>
            </a:r>
            <a:r>
              <a:rPr lang="el-GR" sz="2400"/>
              <a:t> και την λάθος εντύπωση που κατέχουν οι άνθρωποι προς διάφορους τομείς δημιουργώντας υποσυνείδητα  "</a:t>
            </a:r>
            <a:r>
              <a:rPr lang="el-GR" sz="2400" b="1"/>
              <a:t>χάσματα".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7"/>
          <p:cNvSpPr txBox="1">
            <a:spLocks noGrp="1"/>
          </p:cNvSpPr>
          <p:nvPr>
            <p:ph type="title"/>
          </p:nvPr>
        </p:nvSpPr>
        <p:spPr>
          <a:xfrm>
            <a:off x="249597" y="204539"/>
            <a:ext cx="3731396" cy="1558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Century Gothic"/>
              <a:buNone/>
            </a:pPr>
            <a:r>
              <a:rPr lang="el-GR" sz="2800"/>
              <a:t>Ποσοστό Μόρφωσης κοριτσιών σε χώρες χαμηλού εισοδήματος</a:t>
            </a:r>
            <a:endParaRPr/>
          </a:p>
        </p:txBody>
      </p:sp>
      <p:pic>
        <p:nvPicPr>
          <p:cNvPr id="212" name="Google Shape;212;p7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084972" y="1580131"/>
            <a:ext cx="3896916" cy="4578049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Google Shape;213;p7"/>
          <p:cNvSpPr txBox="1">
            <a:spLocks noGrp="1"/>
          </p:cNvSpPr>
          <p:nvPr>
            <p:ph type="body" idx="2"/>
          </p:nvPr>
        </p:nvSpPr>
        <p:spPr>
          <a:xfrm>
            <a:off x="302236" y="2036412"/>
            <a:ext cx="4295375" cy="3988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SzPts val="1920"/>
              <a:buFont typeface="Noto Sans Symbols"/>
              <a:buChar char="⮚"/>
            </a:pPr>
            <a:r>
              <a:rPr lang="el-GR" sz="2400"/>
              <a:t>Ανάμεσα σε 3 απαντήσεις ένα μικρό ποσοστό του κόσμου βρήκε την σωστή απάντηση.</a:t>
            </a:r>
            <a:endParaRPr/>
          </a:p>
          <a:p>
            <a:pPr marL="285750" lvl="0" indent="-163830" algn="l" rtl="0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920"/>
              <a:buFont typeface="Noto Sans Symbols"/>
              <a:buNone/>
            </a:pPr>
            <a:endParaRPr sz="2400"/>
          </a:p>
          <a:p>
            <a:pPr marL="285750" lvl="0" indent="-285750" algn="l" rtl="0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920"/>
              <a:buFont typeface="Noto Sans Symbols"/>
              <a:buChar char="⮚"/>
            </a:pPr>
            <a:r>
              <a:rPr lang="el-GR" sz="2400"/>
              <a:t>Μπορεί οι συνθήκες ζωής σε χώρες χαμηλού εισοδήματος να είναι αρκετά κακές αλλά συνήθως τα πράγματα δεν είναι όσο άσχημα όσο παρουσιάζονται.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8"/>
          <p:cNvSpPr txBox="1">
            <a:spLocks noGrp="1"/>
          </p:cNvSpPr>
          <p:nvPr>
            <p:ph type="title"/>
          </p:nvPr>
        </p:nvSpPr>
        <p:spPr>
          <a:xfrm>
            <a:off x="484584" y="452718"/>
            <a:ext cx="7053542" cy="1400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Font typeface="Century Gothic"/>
              <a:buNone/>
            </a:pPr>
            <a:r>
              <a:rPr lang="el-GR"/>
              <a:t>Πού κατοικεί το μεγαλύτερο ποσοστό του κόσμου;</a:t>
            </a:r>
            <a:endParaRPr/>
          </a:p>
        </p:txBody>
      </p:sp>
      <p:pic>
        <p:nvPicPr>
          <p:cNvPr id="219" name="Google Shape;219;p8" descr="Εικόνα που περιέχει πίνακας&#10;&#10;Περιγραφή που δημιουργήθηκε αυτόματα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827485" y="2724674"/>
            <a:ext cx="3296840" cy="2867564"/>
          </a:xfrm>
          <a:prstGeom prst="rect">
            <a:avLst/>
          </a:prstGeom>
          <a:noFill/>
          <a:ln>
            <a:noFill/>
          </a:ln>
        </p:spPr>
      </p:pic>
      <p:sp>
        <p:nvSpPr>
          <p:cNvPr id="220" name="Google Shape;220;p8"/>
          <p:cNvSpPr txBox="1">
            <a:spLocks noGrp="1"/>
          </p:cNvSpPr>
          <p:nvPr>
            <p:ph type="body" idx="2"/>
          </p:nvPr>
        </p:nvSpPr>
        <p:spPr>
          <a:xfrm>
            <a:off x="4240870" y="2056093"/>
            <a:ext cx="3297256" cy="4200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SzPts val="1600"/>
              <a:buFont typeface="Noto Sans Symbols"/>
              <a:buChar char="⮚"/>
            </a:pPr>
            <a:r>
              <a:rPr lang="el-GR" sz="2000"/>
              <a:t>Ενώ μεγαλύτερη μερίδα του κόσμου είναι ενημερωμένη για αυτό το φαινόμενο, τα ποσοστά είναι ακόμα αρκετά χαμηλά.</a:t>
            </a:r>
            <a:endParaRPr/>
          </a:p>
          <a:p>
            <a:pPr marL="285750" lvl="0" indent="-285750" algn="l" rtl="0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600"/>
              <a:buFont typeface="Noto Sans Symbols"/>
              <a:buChar char="⮚"/>
            </a:pPr>
            <a:r>
              <a:rPr lang="el-GR" sz="2000"/>
              <a:t>Παρόλο που το 91% της ανθρωπότητας ανήκει στις χώρες των μεσαίων και υψηλών εισοδημάτων οι άνθρωποι έχουν την εντύπωση πως ο κόσμος είναι πολύ πιο φτωχός από ότι στην πραγματικότητα.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188</Words>
  <Application>Microsoft Office PowerPoint</Application>
  <PresentationFormat>Προβολή στην οθόνη (4:3)</PresentationFormat>
  <Paragraphs>27</Paragraphs>
  <Slides>10</Slides>
  <Notes>9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Θέμα του Office</vt:lpstr>
      <vt:lpstr>Διαφάνεια 1</vt:lpstr>
      <vt:lpstr>Περίληψη 1ου, 2ου, 3ου κεφαλαίου</vt:lpstr>
      <vt:lpstr>Διαφάνεια 3</vt:lpstr>
      <vt:lpstr>Τι είναι το ένστικτο του χάσματος;</vt:lpstr>
      <vt:lpstr>Διάγραμμα αριθμού γεννήσεων ανά γυναίκα και ποσοστά παιδικής επιβίωσης (1965)</vt:lpstr>
      <vt:lpstr>Διάγραμμα αριθμού γεννήσεων ανά γυναίκα και ποσοστά παιδικής επιβίωσης (2017)</vt:lpstr>
      <vt:lpstr>Διαφάνεια 7</vt:lpstr>
      <vt:lpstr>Ποσοστό Μόρφωσης κοριτσιών σε χώρες χαμηλού εισοδήματος</vt:lpstr>
      <vt:lpstr>Πού κατοικεί το μεγαλύτερο ποσοστό του κόσμου;</vt:lpstr>
      <vt:lpstr>Εγκυρογνωμοσύνη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mitsos kakoulidis</dc:creator>
  <cp:lastModifiedBy>mitsos kakoulidis</cp:lastModifiedBy>
  <cp:revision>1</cp:revision>
  <dcterms:created xsi:type="dcterms:W3CDTF">2022-07-07T13:36:51Z</dcterms:created>
  <dcterms:modified xsi:type="dcterms:W3CDTF">2022-07-07T13:39:46Z</dcterms:modified>
</cp:coreProperties>
</file>