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5D1F6-3DE2-405B-8C83-95A011115526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DC2D1-A33D-4392-B4F1-1965CE03E2F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7813-4F6B-45C1-921A-B63CAD51E0E8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FF1D-F6B5-4EC2-B146-170F35BC4E8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7813-4F6B-45C1-921A-B63CAD51E0E8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FF1D-F6B5-4EC2-B146-170F35BC4E8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7813-4F6B-45C1-921A-B63CAD51E0E8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FF1D-F6B5-4EC2-B146-170F35BC4E8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7813-4F6B-45C1-921A-B63CAD51E0E8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FF1D-F6B5-4EC2-B146-170F35BC4E8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7813-4F6B-45C1-921A-B63CAD51E0E8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FF1D-F6B5-4EC2-B146-170F35BC4E8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7813-4F6B-45C1-921A-B63CAD51E0E8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FF1D-F6B5-4EC2-B146-170F35BC4E8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7813-4F6B-45C1-921A-B63CAD51E0E8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FF1D-F6B5-4EC2-B146-170F35BC4E8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7813-4F6B-45C1-921A-B63CAD51E0E8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FF1D-F6B5-4EC2-B146-170F35BC4E8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7813-4F6B-45C1-921A-B63CAD51E0E8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FF1D-F6B5-4EC2-B146-170F35BC4E8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7813-4F6B-45C1-921A-B63CAD51E0E8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FF1D-F6B5-4EC2-B146-170F35BC4E8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7813-4F6B-45C1-921A-B63CAD51E0E8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FF1D-F6B5-4EC2-B146-170F35BC4E8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77813-4F6B-45C1-921A-B63CAD51E0E8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7FF1D-F6B5-4EC2-B146-170F35BC4E8A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"/>
          <p:cNvSpPr txBox="1"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entury Gothic"/>
              <a:buNone/>
            </a:pPr>
            <a:r>
              <a:rPr lang="el-GR" sz="6000"/>
              <a:t>ΚΕΦΑΛΑΙΟ 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19"/>
          <p:cNvPicPr preferRelativeResize="0"/>
          <p:nvPr/>
        </p:nvPicPr>
        <p:blipFill rotWithShape="1">
          <a:blip r:embed="rId3">
            <a:alphaModFix/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9"/>
          <p:cNvPicPr preferRelativeResize="0"/>
          <p:nvPr/>
        </p:nvPicPr>
        <p:blipFill rotWithShape="1">
          <a:blip r:embed="rId4">
            <a:alphaModFix/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9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3" name="Google Shape;293;p19"/>
          <p:cNvPicPr preferRelativeResize="0"/>
          <p:nvPr/>
        </p:nvPicPr>
        <p:blipFill rotWithShape="1">
          <a:blip r:embed="rId5">
            <a:alphaModFix/>
          </a:blip>
          <a:srcRect t="28812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9"/>
          <p:cNvPicPr preferRelativeResize="0"/>
          <p:nvPr/>
        </p:nvPicPr>
        <p:blipFill rotWithShape="1">
          <a:blip r:embed="rId6">
            <a:alphaModFix/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9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9"/>
          <p:cNvSpPr/>
          <p:nvPr/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7" name="Google Shape;297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3240167" y="643467"/>
            <a:ext cx="2663666" cy="557106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9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20"/>
          <p:cNvPicPr preferRelativeResize="0"/>
          <p:nvPr/>
        </p:nvPicPr>
        <p:blipFill rotWithShape="1">
          <a:blip r:embed="rId3">
            <a:alphaModFix/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0"/>
          <p:cNvPicPr preferRelativeResize="0"/>
          <p:nvPr/>
        </p:nvPicPr>
        <p:blipFill rotWithShape="1">
          <a:blip r:embed="rId4">
            <a:alphaModFix/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0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>
            <a:gsLst>
              <a:gs pos="0">
                <a:srgbClr val="F3F3F3">
                  <a:alpha val="6666"/>
                </a:srgbClr>
              </a:gs>
              <a:gs pos="36000">
                <a:srgbClr val="F3F3F3">
                  <a:alpha val="5882"/>
                </a:srgbClr>
              </a:gs>
              <a:gs pos="69000">
                <a:srgbClr val="F3F3F3">
                  <a:alpha val="0"/>
                </a:srgbClr>
              </a:gs>
              <a:gs pos="100000">
                <a:srgbClr val="F3F3F3">
                  <a:alpha val="0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6" name="Google Shape;306;p20"/>
          <p:cNvPicPr preferRelativeResize="0"/>
          <p:nvPr/>
        </p:nvPicPr>
        <p:blipFill rotWithShape="1">
          <a:blip r:embed="rId5">
            <a:alphaModFix/>
          </a:blip>
          <a:srcRect t="28812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0"/>
          <p:cNvPicPr preferRelativeResize="0"/>
          <p:nvPr/>
        </p:nvPicPr>
        <p:blipFill rotWithShape="1">
          <a:blip r:embed="rId6">
            <a:alphaModFix/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20"/>
          <p:cNvSpPr txBox="1">
            <a:spLocks noGrp="1"/>
          </p:cNvSpPr>
          <p:nvPr>
            <p:ph type="title"/>
          </p:nvPr>
        </p:nvSpPr>
        <p:spPr>
          <a:xfrm>
            <a:off x="6143944" y="1325881"/>
            <a:ext cx="2514281" cy="3066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4200"/>
              <a:buFont typeface="Century Gothic"/>
              <a:buNone/>
            </a:pPr>
            <a:r>
              <a:rPr lang="el-GR" b="0" i="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 καλά φαινόμενα που αυξάνονται</a:t>
            </a:r>
            <a:endParaRPr/>
          </a:p>
        </p:txBody>
      </p:sp>
      <p:sp>
        <p:nvSpPr>
          <p:cNvPr id="311" name="Google Shape;311;p20"/>
          <p:cNvSpPr/>
          <p:nvPr/>
        </p:nvSpPr>
        <p:spPr>
          <a:xfrm flipH="1">
            <a:off x="5597761" y="-1"/>
            <a:ext cx="419604" cy="3709642"/>
          </a:xfrm>
          <a:custGeom>
            <a:avLst/>
            <a:gdLst/>
            <a:ahLst/>
            <a:cxnLst/>
            <a:rect l="l" t="t" r="r" b="b"/>
            <a:pathLst>
              <a:path w="559472" h="3709642" extrusionOk="0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20"/>
          <p:cNvSpPr/>
          <p:nvPr/>
        </p:nvSpPr>
        <p:spPr>
          <a:xfrm>
            <a:off x="0" y="0"/>
            <a:ext cx="5857466" cy="6858000"/>
          </a:xfrm>
          <a:custGeom>
            <a:avLst/>
            <a:gdLst/>
            <a:ahLst/>
            <a:cxnLst/>
            <a:rect l="l" t="t" r="r" b="b"/>
            <a:pathLst>
              <a:path w="7809954" h="6858000" extrusionOk="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2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4" name="Google Shape;314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8">
            <a:alphaModFix/>
          </a:blip>
          <a:srcRect/>
          <a:stretch/>
        </p:blipFill>
        <p:spPr>
          <a:xfrm>
            <a:off x="1504690" y="647699"/>
            <a:ext cx="2659397" cy="5562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1"/>
          <p:cNvPicPr preferRelativeResize="0"/>
          <p:nvPr/>
        </p:nvPicPr>
        <p:blipFill rotWithShape="1">
          <a:blip r:embed="rId3">
            <a:alphaModFix/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1"/>
          <p:cNvPicPr preferRelativeResize="0"/>
          <p:nvPr/>
        </p:nvPicPr>
        <p:blipFill rotWithShape="1">
          <a:blip r:embed="rId4">
            <a:alphaModFix/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1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2" name="Google Shape;322;p21"/>
          <p:cNvPicPr preferRelativeResize="0"/>
          <p:nvPr/>
        </p:nvPicPr>
        <p:blipFill rotWithShape="1">
          <a:blip r:embed="rId5">
            <a:alphaModFix/>
          </a:blip>
          <a:srcRect t="28812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1"/>
          <p:cNvPicPr preferRelativeResize="0"/>
          <p:nvPr/>
        </p:nvPicPr>
        <p:blipFill rotWithShape="1">
          <a:blip r:embed="rId6">
            <a:alphaModFix/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1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404040"/>
              </a:gs>
              <a:gs pos="100000">
                <a:srgbClr val="292929"/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21"/>
          <p:cNvSpPr/>
          <p:nvPr/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7" name="Google Shape;327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2374568" y="643467"/>
            <a:ext cx="4728240" cy="557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2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l-GR"/>
              <a:t>Εγκληματικότητα</a:t>
            </a:r>
            <a:endParaRPr/>
          </a:p>
        </p:txBody>
      </p:sp>
      <p:sp>
        <p:nvSpPr>
          <p:cNvPr id="333" name="Google Shape;333;p22"/>
          <p:cNvSpPr txBox="1">
            <a:spLocks noGrp="1"/>
          </p:cNvSpPr>
          <p:nvPr>
            <p:ph type="body" idx="1"/>
          </p:nvPr>
        </p:nvSpPr>
        <p:spPr>
          <a:xfrm>
            <a:off x="827485" y="2060576"/>
            <a:ext cx="3297254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l-GR" sz="2400"/>
              <a:t>Τέλος, αναφέρεται ότι η πλειοψηφία του κόσμου θεωρεί πως η εγκληματικότητα αυξάνεται, </a:t>
            </a:r>
            <a:r>
              <a:rPr lang="el-GR" sz="2400" b="1"/>
              <a:t>επηρεασμένοι</a:t>
            </a:r>
            <a:r>
              <a:rPr lang="el-GR" sz="2400"/>
              <a:t> από τα </a:t>
            </a:r>
            <a:r>
              <a:rPr lang="el-GR" sz="2400" b="1"/>
              <a:t>MME. </a:t>
            </a:r>
            <a:r>
              <a:rPr lang="el-GR" sz="2400"/>
              <a:t>Παρόλα αυτά, αυτή η εντύπωση δεν ισχύει καθώς εμφανίζεται μια </a:t>
            </a:r>
            <a:r>
              <a:rPr lang="el-GR" sz="2400" b="1"/>
              <a:t>στάθερη κάθοδος</a:t>
            </a:r>
            <a:r>
              <a:rPr lang="el-GR" sz="2400"/>
              <a:t> από τα μέσα των 90's.</a:t>
            </a:r>
            <a:endParaRPr/>
          </a:p>
        </p:txBody>
      </p:sp>
      <p:pic>
        <p:nvPicPr>
          <p:cNvPr id="334" name="Google Shape;334;p2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40870" y="2173660"/>
            <a:ext cx="4545532" cy="4416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3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l-GR"/>
              <a:t>Εγκυρογνωμοσύνη</a:t>
            </a:r>
            <a:endParaRPr/>
          </a:p>
        </p:txBody>
      </p:sp>
      <p:sp>
        <p:nvSpPr>
          <p:cNvPr id="340" name="Google Shape;340;p23"/>
          <p:cNvSpPr txBox="1"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l-GR" sz="2400" b="1"/>
              <a:t>Πώς θέτετε υπό έλεγχο το ένστικτο της αρνητικότητας;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Font typeface="Noto Sans Symbols"/>
              <a:buNone/>
            </a:pPr>
            <a:endParaRPr sz="2400" b="1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l-GR" b="1"/>
              <a:t>Δεν υπάρχουν καλές ειδήσεις. </a:t>
            </a:r>
            <a:r>
              <a:rPr lang="el-GR"/>
              <a:t>Οι καλές ειδήσεις ακούγονται σπανίως έως και ποτέ. Οι ειδήσεις που προβάλλονται και τονίζονται είναι πάντα </a:t>
            </a:r>
            <a:r>
              <a:rPr lang="el-GR" b="1"/>
              <a:t>κακές. 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l-GR" b="1"/>
              <a:t>Η βαθμιαία βελτίωση δεν είναι είδηση. </a:t>
            </a:r>
            <a:r>
              <a:rPr lang="el-GR"/>
              <a:t>Όταν υπάρχει κάποια βελτίωση αλλά και κάποια υποχώρηση συνήθως παρατηρείται η υποχώρηση.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⮚"/>
            </a:pPr>
            <a:r>
              <a:rPr lang="el-GR" b="1"/>
              <a:t>Κακή και βελτιωμένη.</a:t>
            </a:r>
            <a:r>
              <a:rPr lang="el-GR"/>
              <a:t> Να είστε ικανοί να διακρίνετε μια κατάσταση που είναι κακή αλλά παράλληλα βελτιωμένη.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25"/>
          <p:cNvPicPr preferRelativeResize="0"/>
          <p:nvPr/>
        </p:nvPicPr>
        <p:blipFill rotWithShape="1">
          <a:blip r:embed="rId3">
            <a:alphaModFix/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5"/>
          <p:cNvPicPr preferRelativeResize="0"/>
          <p:nvPr/>
        </p:nvPicPr>
        <p:blipFill rotWithShape="1">
          <a:blip r:embed="rId4">
            <a:alphaModFix/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8" name="Google Shape;348;p25"/>
          <p:cNvPicPr preferRelativeResize="0"/>
          <p:nvPr/>
        </p:nvPicPr>
        <p:blipFill rotWithShape="1">
          <a:blip r:embed="rId5">
            <a:alphaModFix/>
          </a:blip>
          <a:srcRect t="28812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5"/>
          <p:cNvPicPr preferRelativeResize="0"/>
          <p:nvPr/>
        </p:nvPicPr>
        <p:blipFill rotWithShape="1">
          <a:blip r:embed="rId6">
            <a:alphaModFix/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404040"/>
              </a:gs>
              <a:gs pos="100000">
                <a:srgbClr val="292929"/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2" name="Google Shape;352;p25"/>
          <p:cNvSpPr/>
          <p:nvPr/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3" name="Google Shape;353;p25" descr="Εικόνα που περιέχει κείμενο&#10;&#10;Περιγραφή που δημιουργήθηκε αυτόματα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532520" y="516467"/>
            <a:ext cx="7753523" cy="5782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l-GR"/>
              <a:t>Το ένστικτο της αρνητικότητας</a:t>
            </a:r>
            <a:endParaRPr/>
          </a:p>
        </p:txBody>
      </p:sp>
      <p:sp>
        <p:nvSpPr>
          <p:cNvPr id="237" name="Google Shape;237;p11"/>
          <p:cNvSpPr txBox="1">
            <a:spLocks noGrp="1"/>
          </p:cNvSpPr>
          <p:nvPr>
            <p:ph type="body" idx="1"/>
          </p:nvPr>
        </p:nvSpPr>
        <p:spPr>
          <a:xfrm>
            <a:off x="827485" y="2060576"/>
            <a:ext cx="3297254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l-GR" sz="2800"/>
              <a:t>Το </a:t>
            </a:r>
            <a:r>
              <a:rPr lang="el-GR" sz="2800" b="1"/>
              <a:t>ένστικτο </a:t>
            </a:r>
            <a:r>
              <a:rPr lang="el-GR" sz="2800"/>
              <a:t>της </a:t>
            </a:r>
            <a:r>
              <a:rPr lang="el-GR" sz="2800" b="1"/>
              <a:t>αρνητικότητας</a:t>
            </a:r>
            <a:r>
              <a:rPr lang="el-GR" sz="2800"/>
              <a:t> είναι η τάση του ανθρώπου να θεωρεί πως οι καταστάσεις γύρω του και γενικά η ποιότητα ζωής οδεύει προς το </a:t>
            </a:r>
            <a:r>
              <a:rPr lang="el-GR" sz="2800" b="1"/>
              <a:t>χειρότερο.</a:t>
            </a:r>
            <a:endParaRPr b="1"/>
          </a:p>
        </p:txBody>
      </p:sp>
      <p:pic>
        <p:nvPicPr>
          <p:cNvPr id="238" name="Google Shape;238;p11" descr="Εικόνα που περιέχει κείμενο, αεροσκάφος, αεροπλάνο&#10;&#10;Περιγραφή που δημιουργήθηκε αυτόματα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41006" y="2417507"/>
            <a:ext cx="3296841" cy="3477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l-GR"/>
              <a:t>Τι επιτυγχάνει σε αυτό το κεφάλαιο ο συγγραφέας;</a:t>
            </a:r>
            <a:endParaRPr/>
          </a:p>
        </p:txBody>
      </p:sp>
      <p:sp>
        <p:nvSpPr>
          <p:cNvPr id="244" name="Google Shape;244;p12"/>
          <p:cNvSpPr txBox="1"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Ø"/>
            </a:pPr>
            <a:r>
              <a:rPr lang="el-GR" sz="2800"/>
              <a:t>Ο συγγραφέας σε αυτό το κεφάλαιο αποδεικνύει πως το συγκεκριμένο ένστικτο είναι </a:t>
            </a:r>
            <a:r>
              <a:rPr lang="el-GR" sz="2800" b="1"/>
              <a:t>λάθος</a:t>
            </a:r>
            <a:r>
              <a:rPr lang="el-GR" sz="2800"/>
              <a:t> και πως στην πραγματικότητα ισχύει το </a:t>
            </a:r>
            <a:r>
              <a:rPr lang="el-GR" sz="2800" b="1"/>
              <a:t>αντίθετο</a:t>
            </a:r>
            <a:endParaRPr sz="280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Font typeface="Noto Sans Symbols"/>
              <a:buChar char="Ø"/>
            </a:pPr>
            <a:r>
              <a:rPr lang="el-GR" sz="2800"/>
              <a:t>Αυτό το επιτυγχάνει με τη χρήση </a:t>
            </a:r>
            <a:r>
              <a:rPr lang="el-GR" sz="2800" b="1"/>
              <a:t>ερευνών </a:t>
            </a:r>
            <a:r>
              <a:rPr lang="el-GR" sz="2800"/>
              <a:t>και </a:t>
            </a:r>
            <a:r>
              <a:rPr lang="el-GR" sz="2800" b="1"/>
              <a:t>διαγραμμάτων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"/>
          <p:cNvSpPr txBox="1">
            <a:spLocks noGrp="1"/>
          </p:cNvSpPr>
          <p:nvPr>
            <p:ph type="title"/>
          </p:nvPr>
        </p:nvSpPr>
        <p:spPr>
          <a:xfrm>
            <a:off x="946404" y="185288"/>
            <a:ext cx="7269480" cy="93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l-GR" sz="3600"/>
              <a:t>Ερωτηματολόγιο περί φτώχειας</a:t>
            </a:r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body" idx="1"/>
          </p:nvPr>
        </p:nvSpPr>
        <p:spPr>
          <a:xfrm>
            <a:off x="277148" y="1828801"/>
            <a:ext cx="3623611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Char char="⮚"/>
            </a:pPr>
            <a:r>
              <a:rPr lang="el-GR" sz="2400"/>
              <a:t>Αρχικά, ο συγγραφέας χρησιμοποιεί ένα γκάλοπ για να αποδείξει στους αναγνώστες του </a:t>
            </a:r>
            <a:r>
              <a:rPr lang="el-GR" sz="2400" b="1"/>
              <a:t>πόσο μικρό</a:t>
            </a:r>
            <a:r>
              <a:rPr lang="el-GR" sz="2400"/>
              <a:t> είναι το ποσοστό που είναι ενήμερο για την </a:t>
            </a:r>
            <a:r>
              <a:rPr lang="el-GR" sz="2400" b="1"/>
              <a:t>ακραία φτώχεια</a:t>
            </a:r>
            <a:r>
              <a:rPr lang="el-GR" sz="2400"/>
              <a:t> που υπάρχει παγκοσμίως</a:t>
            </a:r>
            <a:endParaRPr/>
          </a:p>
        </p:txBody>
      </p:sp>
      <p:pic>
        <p:nvPicPr>
          <p:cNvPr id="251" name="Google Shape;251;p13" descr="Εικόνα που περιέχει κείμενο&#10;&#10;Περιγραφή που δημιουργήθηκε αυτόματα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41007" y="1711783"/>
            <a:ext cx="4041295" cy="3875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946404" y="115104"/>
            <a:ext cx="7269480" cy="64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l-GR" sz="3600"/>
              <a:t>Ποσοστό φτώχειας από το 1800 μέχρι σήμερα</a:t>
            </a:r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body" idx="1"/>
          </p:nvPr>
        </p:nvSpPr>
        <p:spPr>
          <a:xfrm>
            <a:off x="156832" y="1407695"/>
            <a:ext cx="4414833" cy="4772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Char char="⮚"/>
            </a:pPr>
            <a:r>
              <a:rPr lang="el-GR" sz="2400"/>
              <a:t>Στη συνέχεια, το πρώτο παράδειγμα είναι το διάγραμμα που χρησιμοποιείται για την </a:t>
            </a:r>
            <a:r>
              <a:rPr lang="el-GR" sz="2400" b="1"/>
              <a:t>διαχρονικά σταθερή μείωση</a:t>
            </a:r>
            <a:r>
              <a:rPr lang="el-GR" sz="2400"/>
              <a:t> της </a:t>
            </a:r>
            <a:r>
              <a:rPr lang="el-GR" sz="2400" b="1"/>
              <a:t>ακραίας</a:t>
            </a:r>
            <a:r>
              <a:rPr lang="el-GR" sz="2400"/>
              <a:t> </a:t>
            </a:r>
            <a:r>
              <a:rPr lang="el-GR" sz="2400" b="1"/>
              <a:t>φτώχειας</a:t>
            </a:r>
            <a:r>
              <a:rPr lang="el-GR" sz="2400"/>
              <a:t> του παγκόσμιου πληθυσμού από το 1800 (</a:t>
            </a:r>
            <a:r>
              <a:rPr lang="el-GR" sz="2400" b="1"/>
              <a:t>85%</a:t>
            </a:r>
            <a:r>
              <a:rPr lang="el-GR" sz="2400"/>
              <a:t>) μέχρι και σήμερα (</a:t>
            </a:r>
            <a:r>
              <a:rPr lang="el-GR" sz="2400" b="1"/>
              <a:t>9%</a:t>
            </a:r>
            <a:r>
              <a:rPr lang="el-GR" sz="2400"/>
              <a:t>)</a:t>
            </a:r>
            <a:endParaRPr sz="2400" b="1"/>
          </a:p>
        </p:txBody>
      </p:sp>
      <p:pic>
        <p:nvPicPr>
          <p:cNvPr id="258" name="Google Shape;258;p1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52950" y="1452666"/>
            <a:ext cx="4104873" cy="4770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"/>
          <p:cNvSpPr txBox="1">
            <a:spLocks noGrp="1"/>
          </p:cNvSpPr>
          <p:nvPr>
            <p:ph type="title"/>
          </p:nvPr>
        </p:nvSpPr>
        <p:spPr>
          <a:xfrm>
            <a:off x="946404" y="135155"/>
            <a:ext cx="7269480" cy="88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l-GR" sz="3600"/>
              <a:t>Ερωτηματολόγιο περί προσδόκιμο ζωής</a:t>
            </a:r>
            <a:endParaRPr/>
          </a:p>
        </p:txBody>
      </p:sp>
      <p:sp>
        <p:nvSpPr>
          <p:cNvPr id="264" name="Google Shape;264;p15"/>
          <p:cNvSpPr txBox="1">
            <a:spLocks noGrp="1"/>
          </p:cNvSpPr>
          <p:nvPr>
            <p:ph type="body" idx="1"/>
          </p:nvPr>
        </p:nvSpPr>
        <p:spPr>
          <a:xfrm>
            <a:off x="412503" y="1377617"/>
            <a:ext cx="3894321" cy="480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Char char="⮚"/>
            </a:pPr>
            <a:r>
              <a:rPr lang="el-GR" sz="2400"/>
              <a:t>Στο συγκεκριμένο γκάλοπ παρατηρείται η άγνοια των ανθρώπων για το προσδόκιμο ζωής</a:t>
            </a:r>
            <a:endParaRPr/>
          </a:p>
        </p:txBody>
      </p:sp>
      <p:pic>
        <p:nvPicPr>
          <p:cNvPr id="265" name="Google Shape;265;p15" descr="Εικόνα που περιέχει πίνακας&#10;&#10;Περιγραφή που δημιουργήθηκε αυτόματα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65144" y="1375974"/>
            <a:ext cx="3778104" cy="4577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"/>
          <p:cNvSpPr txBox="1">
            <a:spLocks noGrp="1"/>
          </p:cNvSpPr>
          <p:nvPr>
            <p:ph type="title"/>
          </p:nvPr>
        </p:nvSpPr>
        <p:spPr>
          <a:xfrm>
            <a:off x="946404" y="226370"/>
            <a:ext cx="7269480" cy="749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l-GR" sz="3600"/>
              <a:t>Προσδόκιμο ζωής από το 1800 μέχρι σήμερα </a:t>
            </a:r>
            <a:endParaRPr/>
          </a:p>
        </p:txBody>
      </p:sp>
      <p:sp>
        <p:nvSpPr>
          <p:cNvPr id="271" name="Google Shape;271;p16"/>
          <p:cNvSpPr txBox="1">
            <a:spLocks noGrp="1"/>
          </p:cNvSpPr>
          <p:nvPr>
            <p:ph type="body" idx="1"/>
          </p:nvPr>
        </p:nvSpPr>
        <p:spPr>
          <a:xfrm>
            <a:off x="827485" y="2060576"/>
            <a:ext cx="3297254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51459" algn="l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endParaRPr/>
          </a:p>
        </p:txBody>
      </p:sp>
      <p:pic>
        <p:nvPicPr>
          <p:cNvPr id="272" name="Google Shape;272;p1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3309" y="1658145"/>
            <a:ext cx="8465403" cy="488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entury Gothic"/>
              <a:buNone/>
            </a:pPr>
            <a:r>
              <a:rPr lang="el-GR"/>
              <a:t>Διάγραμμα υγείας και πλούτου Σουηδίας</a:t>
            </a:r>
            <a:endParaRPr/>
          </a:p>
        </p:txBody>
      </p:sp>
      <p:pic>
        <p:nvPicPr>
          <p:cNvPr id="278" name="Google Shape;278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955618" y="1751849"/>
            <a:ext cx="4762905" cy="468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7"/>
          <p:cNvSpPr txBox="1">
            <a:spLocks noGrp="1"/>
          </p:cNvSpPr>
          <p:nvPr>
            <p:ph type="body" idx="4294967295"/>
          </p:nvPr>
        </p:nvSpPr>
        <p:spPr>
          <a:xfrm>
            <a:off x="0" y="2100263"/>
            <a:ext cx="337066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Char char="⮚"/>
            </a:pPr>
            <a:r>
              <a:rPr lang="el-GR" sz="2400"/>
              <a:t>Ο συγγραφέας </a:t>
            </a:r>
            <a:r>
              <a:rPr lang="el-GR" sz="2400" b="1"/>
              <a:t>υπογραμμίζει</a:t>
            </a:r>
            <a:r>
              <a:rPr lang="el-GR" sz="2400"/>
              <a:t> την πρόοδο της χώρας του, της Σουηδίας, στον τομέα της </a:t>
            </a:r>
            <a:r>
              <a:rPr lang="el-GR" sz="2400" b="1"/>
              <a:t>υγείας</a:t>
            </a:r>
            <a:r>
              <a:rPr lang="el-GR" sz="2400"/>
              <a:t> και του </a:t>
            </a:r>
            <a:r>
              <a:rPr lang="el-GR" sz="2400" b="1"/>
              <a:t>πλούτου</a:t>
            </a:r>
            <a:r>
              <a:rPr lang="el-GR" sz="2400"/>
              <a:t> ενώ παράλληλα τη συγκρίνει και με άλλες χώρες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"/>
          <p:cNvSpPr txBox="1">
            <a:spLocks noGrp="1"/>
          </p:cNvSpPr>
          <p:nvPr>
            <p:ph type="title"/>
          </p:nvPr>
        </p:nvSpPr>
        <p:spPr>
          <a:xfrm>
            <a:off x="946404" y="175261"/>
            <a:ext cx="7261543" cy="96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l-GR"/>
              <a:t>16 αρνητικά φαινόμενα που μειώνονται</a:t>
            </a:r>
            <a:endParaRPr/>
          </a:p>
        </p:txBody>
      </p:sp>
      <p:pic>
        <p:nvPicPr>
          <p:cNvPr id="285" name="Google Shape;285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28331" y="1489020"/>
            <a:ext cx="6071933" cy="5097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Προβολή στην οθόνη (4:3)</PresentationFormat>
  <Paragraphs>26</Paragraphs>
  <Slides>15</Slides>
  <Notes>15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ΚΕΦΑΛΑΙΟ 2</vt:lpstr>
      <vt:lpstr>Το ένστικτο της αρνητικότητας</vt:lpstr>
      <vt:lpstr>Τι επιτυγχάνει σε αυτό το κεφάλαιο ο συγγραφέας;</vt:lpstr>
      <vt:lpstr>Ερωτηματολόγιο περί φτώχειας</vt:lpstr>
      <vt:lpstr>Ποσοστό φτώχειας από το 1800 μέχρι σήμερα</vt:lpstr>
      <vt:lpstr>Ερωτηματολόγιο περί προσδόκιμο ζωής</vt:lpstr>
      <vt:lpstr>Προσδόκιμο ζωής από το 1800 μέχρι σήμερα </vt:lpstr>
      <vt:lpstr>Διάγραμμα υγείας και πλούτου Σουηδίας</vt:lpstr>
      <vt:lpstr>16 αρνητικά φαινόμενα που μειώνονται</vt:lpstr>
      <vt:lpstr>Διαφάνεια 10</vt:lpstr>
      <vt:lpstr>16 καλά φαινόμενα που αυξάνονται</vt:lpstr>
      <vt:lpstr>Διαφάνεια 12</vt:lpstr>
      <vt:lpstr>Εγκληματικότητα</vt:lpstr>
      <vt:lpstr>Εγκυρογνωμοσύνη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ΚΕΦΑΛΑΙΟ 2</dc:title>
  <dc:creator>mitsos kakoulidis</dc:creator>
  <cp:lastModifiedBy>mitsos kakoulidis</cp:lastModifiedBy>
  <cp:revision>1</cp:revision>
  <dcterms:created xsi:type="dcterms:W3CDTF">2022-07-07T13:40:37Z</dcterms:created>
  <dcterms:modified xsi:type="dcterms:W3CDTF">2022-07-07T13:41:14Z</dcterms:modified>
</cp:coreProperties>
</file>