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0EA83-1790-4845-98F4-BBB3A0468E9B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53BE-FBFE-4BC8-9167-88B7F8DB9AE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320de4b7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320de4b7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63e8071f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63e8071f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0c12e5f0d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0c12e5f0d_1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9D19-798D-4CAA-8DD9-E2997D302C1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4B50-E8D6-450D-A7AF-7D594DAC020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9D19-798D-4CAA-8DD9-E2997D302C1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4B50-E8D6-450D-A7AF-7D594DAC020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9D19-798D-4CAA-8DD9-E2997D302C1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4B50-E8D6-450D-A7AF-7D594DAC020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3357633"/>
            <a:ext cx="8050800" cy="2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378144"/>
            <a:ext cx="4302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007825" y="2593791"/>
            <a:ext cx="45357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621050" y="3493817"/>
            <a:ext cx="29223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595072" y="2791033"/>
            <a:ext cx="1053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2480" y="1730333"/>
            <a:ext cx="3128100" cy="38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21000" y="378144"/>
            <a:ext cx="4302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ms 2">
  <p:cSld name="Title and three columm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 flipH="1">
            <a:off x="989230" y="3242252"/>
            <a:ext cx="20121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 flipH="1">
            <a:off x="715630" y="3771319"/>
            <a:ext cx="22857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ctrTitle" idx="2"/>
          </p:nvPr>
        </p:nvSpPr>
        <p:spPr>
          <a:xfrm flipH="1">
            <a:off x="5754257" y="4333121"/>
            <a:ext cx="1560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3"/>
          </p:nvPr>
        </p:nvSpPr>
        <p:spPr>
          <a:xfrm flipH="1">
            <a:off x="5754257" y="4861831"/>
            <a:ext cx="22857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 idx="4"/>
          </p:nvPr>
        </p:nvSpPr>
        <p:spPr>
          <a:xfrm flipH="1">
            <a:off x="6095335" y="1864105"/>
            <a:ext cx="1560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5"/>
          </p:nvPr>
        </p:nvSpPr>
        <p:spPr>
          <a:xfrm flipH="1">
            <a:off x="6095335" y="2392815"/>
            <a:ext cx="22857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 idx="6"/>
          </p:nvPr>
        </p:nvSpPr>
        <p:spPr>
          <a:xfrm>
            <a:off x="2421000" y="378144"/>
            <a:ext cx="4302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4">
  <p:cSld name="Header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ctrTitle"/>
          </p:nvPr>
        </p:nvSpPr>
        <p:spPr>
          <a:xfrm flipH="1">
            <a:off x="4847211" y="3404240"/>
            <a:ext cx="3690300" cy="6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 flipH="1">
            <a:off x="5977611" y="3783628"/>
            <a:ext cx="25599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133750" y="2772467"/>
            <a:ext cx="20001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ctrTitle"/>
          </p:nvPr>
        </p:nvSpPr>
        <p:spPr>
          <a:xfrm flipH="1">
            <a:off x="616848" y="2118823"/>
            <a:ext cx="3301800" cy="17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ubTitle" idx="1"/>
          </p:nvPr>
        </p:nvSpPr>
        <p:spPr>
          <a:xfrm flipH="1">
            <a:off x="616948" y="3775693"/>
            <a:ext cx="23313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 flipH="1">
            <a:off x="5126168" y="4712109"/>
            <a:ext cx="18693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 flipH="1">
            <a:off x="5126168" y="3955800"/>
            <a:ext cx="18693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2"/>
          </p:nvPr>
        </p:nvSpPr>
        <p:spPr>
          <a:xfrm flipH="1">
            <a:off x="5150318" y="2780581"/>
            <a:ext cx="1821000" cy="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 flipH="1">
            <a:off x="5126168" y="2022867"/>
            <a:ext cx="18693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4"/>
          </p:nvPr>
        </p:nvSpPr>
        <p:spPr>
          <a:xfrm flipH="1">
            <a:off x="2241967" y="2785248"/>
            <a:ext cx="1793700" cy="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 flipH="1">
            <a:off x="2204167" y="2022880"/>
            <a:ext cx="18693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 idx="6"/>
          </p:nvPr>
        </p:nvSpPr>
        <p:spPr>
          <a:xfrm flipH="1">
            <a:off x="2204167" y="4712109"/>
            <a:ext cx="18693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7"/>
          </p:nvPr>
        </p:nvSpPr>
        <p:spPr>
          <a:xfrm flipH="1">
            <a:off x="2204167" y="3955800"/>
            <a:ext cx="18693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8"/>
          </p:nvPr>
        </p:nvSpPr>
        <p:spPr>
          <a:xfrm>
            <a:off x="2421000" y="378144"/>
            <a:ext cx="4302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9D19-798D-4CAA-8DD9-E2997D302C1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4B50-E8D6-450D-A7AF-7D594DAC020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9D19-798D-4CAA-8DD9-E2997D302C1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4B50-E8D6-450D-A7AF-7D594DAC020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9D19-798D-4CAA-8DD9-E2997D302C1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4B50-E8D6-450D-A7AF-7D594DAC020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9D19-798D-4CAA-8DD9-E2997D302C1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4B50-E8D6-450D-A7AF-7D594DAC020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9D19-798D-4CAA-8DD9-E2997D302C1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4B50-E8D6-450D-A7AF-7D594DAC020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9D19-798D-4CAA-8DD9-E2997D302C1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4B50-E8D6-450D-A7AF-7D594DAC020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9D19-798D-4CAA-8DD9-E2997D302C1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4B50-E8D6-450D-A7AF-7D594DAC020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9D19-798D-4CAA-8DD9-E2997D302C1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4B50-E8D6-450D-A7AF-7D594DAC020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9D19-798D-4CAA-8DD9-E2997D302C1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4B50-E8D6-450D-A7AF-7D594DAC020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2827284" y="2438399"/>
            <a:ext cx="4316484" cy="11334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sz="6600" dirty="0" smtClean="0"/>
              <a:t>Factfulness</a:t>
            </a:r>
            <a:r>
              <a:rPr lang="el-GR" sz="6600" dirty="0" smtClean="0"/>
              <a:t>  </a:t>
            </a:r>
            <a:endParaRPr sz="6600"/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314557" y="3562940"/>
            <a:ext cx="2473800" cy="6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 smtClean="0"/>
              <a:t>Κεφάλαιο 7 &amp; 8</a:t>
            </a:r>
            <a:endParaRPr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141889" y="5703945"/>
            <a:ext cx="370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chemeClr val="accent4"/>
                </a:solidFill>
                <a:latin typeface="Arial Narrow" pitchFamily="34" charset="0"/>
                <a:cs typeface="Hind Vadodara Light" charset="0"/>
              </a:rPr>
              <a:t>Ίνβα Σουλάι</a:t>
            </a:r>
            <a:endParaRPr lang="el-GR" sz="2000" b="1" dirty="0">
              <a:solidFill>
                <a:schemeClr val="accent4"/>
              </a:solidFill>
              <a:latin typeface="Arial Narrow" pitchFamily="34" charset="0"/>
              <a:cs typeface="Hind Vadodara Light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191522" y="631264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b="1" dirty="0" smtClean="0">
                <a:solidFill>
                  <a:schemeClr val="accent4"/>
                </a:solidFill>
                <a:latin typeface="Arial Narrow" pitchFamily="34" charset="0"/>
                <a:cs typeface="Hind Vadodara Light" charset="0"/>
              </a:rPr>
              <a:t>Μαριάννα Σινάνι</a:t>
            </a:r>
            <a:endParaRPr lang="el-GR" sz="1800" dirty="0"/>
          </a:p>
        </p:txBody>
      </p:sp>
      <p:sp>
        <p:nvSpPr>
          <p:cNvPr id="6" name="5 - Ορθογώνιο"/>
          <p:cNvSpPr/>
          <p:nvPr/>
        </p:nvSpPr>
        <p:spPr>
          <a:xfrm>
            <a:off x="6689597" y="224864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b="1" dirty="0" smtClean="0">
                <a:solidFill>
                  <a:schemeClr val="accent4"/>
                </a:solidFill>
                <a:latin typeface="Arial Narrow" pitchFamily="34" charset="0"/>
                <a:cs typeface="Hind Vadodara Light" charset="0"/>
              </a:rPr>
              <a:t>Άννα Μουρίκα</a:t>
            </a:r>
            <a:endParaRPr lang="el-GR" sz="1800" b="1" dirty="0">
              <a:solidFill>
                <a:schemeClr val="accent4"/>
              </a:solidFill>
              <a:latin typeface="Arial Narrow" pitchFamily="34" charset="0"/>
              <a:cs typeface="Hind Vadodara Light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995831" y="6138685"/>
            <a:ext cx="148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chemeClr val="accent4"/>
                </a:solidFill>
                <a:latin typeface="Arial Narrow" pitchFamily="34" charset="0"/>
                <a:cs typeface="Hind Vadodara Light" charset="0"/>
              </a:rPr>
              <a:t>Ελένη Σαρρή</a:t>
            </a:r>
            <a:endParaRPr lang="el-GR" sz="2000" b="1" dirty="0">
              <a:solidFill>
                <a:schemeClr val="accent4"/>
              </a:solidFill>
              <a:latin typeface="Arial Narrow" pitchFamily="34" charset="0"/>
              <a:cs typeface="Hind Vadodara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421000" y="378144"/>
            <a:ext cx="4302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Περιεχόμενα</a:t>
            </a:r>
            <a:endParaRPr dirty="0"/>
          </a:p>
        </p:txBody>
      </p:sp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 flipH="1">
            <a:off x="857860" y="1984443"/>
            <a:ext cx="3373672" cy="301277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l-G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Κεφάλαιο</a:t>
            </a:r>
            <a:endParaRPr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endParaRPr lang="el-GR" dirty="0" smtClean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itchFamily="2" charset="2"/>
              <a:buChar char="Ø"/>
            </a:pPr>
            <a:r>
              <a:rPr lang="el-GR" i="1" dirty="0" smtClean="0"/>
              <a:t>Το ένστικτο του πεπρωμένου </a:t>
            </a:r>
          </a:p>
          <a:p>
            <a:pPr lvl="0" indent="-304800" algn="l">
              <a:lnSpc>
                <a:spcPct val="115000"/>
              </a:lnSpc>
              <a:buNone/>
            </a:pPr>
            <a:r>
              <a:rPr lang="el-GR" dirty="0" smtClean="0"/>
              <a:t>             - </a:t>
            </a:r>
            <a:r>
              <a:rPr lang="el-GR" dirty="0" err="1" smtClean="0"/>
              <a:t>Εγκυρογνομωσύνη</a:t>
            </a:r>
            <a:r>
              <a:rPr lang="el-GR" dirty="0" smtClean="0"/>
              <a:t>- ένστικτο του </a:t>
            </a:r>
          </a:p>
          <a:p>
            <a:pPr lvl="0" indent="-304800" algn="l">
              <a:lnSpc>
                <a:spcPct val="115000"/>
              </a:lnSpc>
              <a:buNone/>
            </a:pPr>
            <a:r>
              <a:rPr lang="el-GR" dirty="0" smtClean="0"/>
              <a:t>                πεπρωμένου </a:t>
            </a:r>
            <a:endParaRPr lang="en-US" dirty="0" smtClean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 smtClean="0"/>
              <a:t>            </a:t>
            </a:r>
            <a:r>
              <a:rPr lang="el-GR" dirty="0" smtClean="0"/>
              <a:t> - Αίτια ύπαρξης αυτού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 smtClean="0"/>
              <a:t>             </a:t>
            </a:r>
            <a:r>
              <a:rPr lang="el-GR" dirty="0" smtClean="0"/>
              <a:t>- Οι βράχοι κινούνται </a:t>
            </a:r>
            <a:endParaRPr lang="el-GR" i="1" dirty="0" smtClean="0"/>
          </a:p>
          <a:p>
            <a:pPr lvl="0" indent="-304800" algn="l">
              <a:lnSpc>
                <a:spcPct val="115000"/>
              </a:lnSpc>
              <a:buNone/>
            </a:pPr>
            <a:r>
              <a:rPr lang="el-GR" dirty="0" smtClean="0"/>
              <a:t> </a:t>
            </a:r>
            <a:r>
              <a:rPr lang="en-US" dirty="0" smtClean="0"/>
              <a:t>            </a:t>
            </a:r>
            <a:r>
              <a:rPr lang="el-GR" dirty="0" smtClean="0"/>
              <a:t>- Η Αφρική μπορεί να μας φτάσει</a:t>
            </a:r>
            <a:endParaRPr lang="en-US" dirty="0" smtClean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 smtClean="0"/>
              <a:t>             </a:t>
            </a:r>
            <a:r>
              <a:rPr lang="el-GR" dirty="0" smtClean="0"/>
              <a:t>- Η ταχύτερη πτώση γεννήσεων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l-GR" dirty="0" smtClean="0"/>
              <a:t>             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l-GR" dirty="0" smtClean="0"/>
              <a:t>             </a:t>
            </a:r>
            <a:endParaRPr dirty="0"/>
          </a:p>
        </p:txBody>
      </p:sp>
      <p:sp>
        <p:nvSpPr>
          <p:cNvPr id="9" name="Google Shape;136;p28"/>
          <p:cNvSpPr txBox="1">
            <a:spLocks/>
          </p:cNvSpPr>
          <p:nvPr/>
        </p:nvSpPr>
        <p:spPr>
          <a:xfrm flipH="1">
            <a:off x="4677907" y="1967147"/>
            <a:ext cx="3373672" cy="3941284"/>
          </a:xfrm>
          <a:prstGeom prst="rect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None/>
              <a:tabLst/>
              <a:defRPr/>
            </a:pPr>
            <a:r>
              <a:rPr lang="el-GR" sz="1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/>
                <a:ea typeface="Hind Vadodara Light"/>
                <a:cs typeface="Hind Vadodara Light"/>
                <a:sym typeface="Hind Vadodara Light"/>
              </a:rPr>
              <a:t>8</a:t>
            </a:r>
            <a:r>
              <a:rPr lang="el-GR" sz="1200" b="1" baseline="300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/>
                <a:ea typeface="Hind Vadodara Light"/>
                <a:cs typeface="Hind Vadodara Light"/>
                <a:sym typeface="Hind Vadodara Light"/>
              </a:rPr>
              <a:t>ο</a:t>
            </a:r>
            <a:r>
              <a:rPr kumimoji="0" lang="el-G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 Κεφάλαιο</a:t>
            </a: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AutoNum type="arabicPeriod"/>
              <a:tabLst/>
              <a:defRPr/>
            </a:pPr>
            <a:endParaRPr kumimoji="0" lang="el-GR" sz="12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Wingdings" pitchFamily="2" charset="2"/>
              <a:buChar char="Ø"/>
              <a:tabLst/>
              <a:defRPr/>
            </a:pPr>
            <a:r>
              <a:rPr kumimoji="0" lang="el-GR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Το ένστικτο της</a:t>
            </a:r>
            <a:r>
              <a:rPr kumimoji="0" lang="el-GR" sz="1200" b="0" i="1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 μίας και μόνο προοπτικής </a:t>
            </a:r>
            <a:r>
              <a:rPr kumimoji="0" lang="el-GR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 </a:t>
            </a: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            </a:t>
            </a:r>
            <a:r>
              <a:rPr lang="el-GR" sz="1200" baseline="0" dirty="0" smtClean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 - </a:t>
            </a:r>
            <a:r>
              <a:rPr lang="el-GR" sz="1200" baseline="0" dirty="0" err="1" smtClean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Εγκυρογνομωσύνη</a:t>
            </a:r>
            <a:r>
              <a:rPr lang="el-GR" sz="1200" baseline="0" dirty="0" smtClean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- ένστικτο της μίας </a:t>
            </a: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None/>
              <a:tabLst/>
              <a:defRPr/>
            </a:pPr>
            <a:r>
              <a:rPr kumimoji="0" lang="el-GR" sz="12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                και μόνο προοπτικής</a:t>
            </a:r>
            <a:endParaRPr kumimoji="0" lang="en-US" sz="1200" b="0" i="0" u="none" strike="noStrike" kern="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marL="457200" lvl="0" indent="-304800">
              <a:lnSpc>
                <a:spcPct val="115000"/>
              </a:lnSpc>
              <a:buClr>
                <a:srgbClr val="434343"/>
              </a:buClr>
              <a:buSzPts val="1200"/>
              <a:defRPr/>
            </a:pPr>
            <a:r>
              <a:rPr lang="en-US" sz="1200" baseline="0" dirty="0" smtClean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             </a:t>
            </a:r>
            <a:r>
              <a:rPr lang="el-GR" sz="1200" dirty="0" smtClean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- Αίτια ύπαρξης αυτού</a:t>
            </a:r>
            <a:endParaRPr kumimoji="0" lang="el-GR" sz="12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marL="457200" lvl="0" indent="-304800">
              <a:lnSpc>
                <a:spcPct val="115000"/>
              </a:lnSpc>
              <a:buClr>
                <a:srgbClr val="434343"/>
              </a:buClr>
              <a:buSzPts val="1200"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             - </a:t>
            </a:r>
            <a:r>
              <a:rPr lang="el-GR" sz="1200" dirty="0" smtClean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Ειδήμονες και ακτιβιστές</a:t>
            </a:r>
            <a:endParaRPr kumimoji="0" lang="el-GR" sz="1200" b="0" i="1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             - </a:t>
            </a:r>
            <a:r>
              <a:rPr lang="el-GR" sz="1200" dirty="0" smtClean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Δεν είναι όλα αριθμοί</a:t>
            </a: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             -</a:t>
            </a:r>
            <a:r>
              <a:rPr kumimoji="0" lang="el-GR" sz="12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 Το κουμουνιστικό σύστημα της Κούβας</a:t>
            </a: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None/>
              <a:tabLst/>
              <a:defRPr/>
            </a:pPr>
            <a:r>
              <a:rPr lang="el-GR" sz="1200" dirty="0" smtClean="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             - Το ανεπαρκές σύστημα υγειονομικής  </a:t>
            </a: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None/>
              <a:tabLst/>
              <a:defRPr/>
            </a:pPr>
            <a:r>
              <a:rPr kumimoji="0" lang="el-GR" sz="12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                περίθαλψης των ΗΠΑ</a:t>
            </a:r>
            <a:endParaRPr kumimoji="0" lang="el-GR" sz="12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              </a:t>
            </a: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       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1274323" y="0"/>
            <a:ext cx="9728" cy="199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>
            <a:endCxn id="136" idx="0"/>
          </p:cNvCxnSpPr>
          <p:nvPr/>
        </p:nvCxnSpPr>
        <p:spPr>
          <a:xfrm>
            <a:off x="2538920" y="0"/>
            <a:ext cx="5777" cy="1984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3657600" y="1"/>
            <a:ext cx="9728" cy="479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>
            <a:off x="3667329" y="1219201"/>
            <a:ext cx="10369" cy="736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>
            <a:off x="5350213" y="0"/>
            <a:ext cx="0" cy="453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>
            <a:off x="5350213" y="1232171"/>
            <a:ext cx="5558" cy="710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>
            <a:endCxn id="9" idx="0"/>
          </p:cNvCxnSpPr>
          <p:nvPr/>
        </p:nvCxnSpPr>
        <p:spPr>
          <a:xfrm>
            <a:off x="6362211" y="0"/>
            <a:ext cx="2532" cy="1967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εία γραμμή σύνδεσης"/>
          <p:cNvCxnSpPr/>
          <p:nvPr/>
        </p:nvCxnSpPr>
        <p:spPr>
          <a:xfrm>
            <a:off x="7529209" y="0"/>
            <a:ext cx="0" cy="1984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ctrTitle"/>
          </p:nvPr>
        </p:nvSpPr>
        <p:spPr>
          <a:xfrm>
            <a:off x="330739" y="5551252"/>
            <a:ext cx="8482520" cy="11034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dirty="0" smtClean="0"/>
              <a:t>Το ένστικτο του πεπρωμένου</a:t>
            </a:r>
            <a:endParaRPr sz="4800"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subTitle" idx="1"/>
          </p:nvPr>
        </p:nvSpPr>
        <p:spPr>
          <a:xfrm>
            <a:off x="5543230" y="1634247"/>
            <a:ext cx="2922300" cy="2321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Το ένστικτο του πεπρωμένου ορίζεται ως το ένστικτο που ωθεί τον άνθρωπο στα πλαίσια μίας παγιωμένης αντίληψης ότι η μοίρα ανθρώπων, χωρών, πολιτισμών είναι προκαθορισμένη και είναι αδύνατο να μεταβληθεί. </a:t>
            </a:r>
            <a:endParaRPr dirty="0"/>
          </a:p>
        </p:txBody>
      </p:sp>
      <p:cxnSp>
        <p:nvCxnSpPr>
          <p:cNvPr id="12" name="11 - Γωνιακή σύνδεση"/>
          <p:cNvCxnSpPr/>
          <p:nvPr/>
        </p:nvCxnSpPr>
        <p:spPr>
          <a:xfrm rot="10800000" flipV="1">
            <a:off x="8040180" y="4836606"/>
            <a:ext cx="963145" cy="12313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Γωνιακή σύνδεση"/>
          <p:cNvCxnSpPr/>
          <p:nvPr/>
        </p:nvCxnSpPr>
        <p:spPr>
          <a:xfrm>
            <a:off x="210768" y="4794657"/>
            <a:ext cx="943583" cy="12451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Πλαίσιο"/>
          <p:cNvSpPr/>
          <p:nvPr/>
        </p:nvSpPr>
        <p:spPr>
          <a:xfrm>
            <a:off x="5301576" y="1193260"/>
            <a:ext cx="3443591" cy="3099881"/>
          </a:xfrm>
          <a:prstGeom prst="frame">
            <a:avLst/>
          </a:prstGeom>
          <a:solidFill>
            <a:srgbClr val="293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9" name="8 - Εικόνα" descr="sphereri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74B10"/>
              </a:clrFrom>
              <a:clrTo>
                <a:srgbClr val="C74B1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706" y="1491385"/>
            <a:ext cx="1104089" cy="1439884"/>
          </a:xfrm>
          <a:prstGeom prst="ellipse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2762656" y="2736716"/>
            <a:ext cx="1147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 Light" pitchFamily="34" charset="0"/>
                <a:cs typeface="Teko Light" charset="0"/>
              </a:rPr>
              <a:t>07</a:t>
            </a:r>
            <a:endParaRPr lang="el-GR" sz="4400" dirty="0">
              <a:solidFill>
                <a:schemeClr val="tx1">
                  <a:lumMod val="20000"/>
                  <a:lumOff val="80000"/>
                </a:schemeClr>
              </a:solidFill>
              <a:latin typeface="Calibri Light" pitchFamily="34" charset="0"/>
              <a:cs typeface="Teko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eopl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536" y="3613825"/>
            <a:ext cx="4648200" cy="3581400"/>
          </a:xfrm>
          <a:prstGeom prst="rect">
            <a:avLst/>
          </a:prstGeom>
        </p:spPr>
      </p:pic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-564845" y="458531"/>
            <a:ext cx="9494195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 dirty="0" err="1" smtClean="0">
                <a:solidFill>
                  <a:schemeClr val="accent2">
                    <a:lumMod val="75000"/>
                  </a:schemeClr>
                </a:solidFill>
              </a:rPr>
              <a:t>Εγκυρογνωμοσίνη</a:t>
            </a:r>
            <a:r>
              <a:rPr lang="el-GR" u="sng" dirty="0" smtClean="0">
                <a:solidFill>
                  <a:schemeClr val="accent2">
                    <a:lumMod val="75000"/>
                  </a:schemeClr>
                </a:solidFill>
              </a:rPr>
              <a:t>- ένστικτο του </a:t>
            </a:r>
            <a:r>
              <a:rPr lang="el-GR" u="sng" dirty="0" err="1" smtClean="0">
                <a:solidFill>
                  <a:schemeClr val="accent2">
                    <a:lumMod val="75000"/>
                  </a:schemeClr>
                </a:solidFill>
              </a:rPr>
              <a:t>πεπρομένου</a:t>
            </a:r>
            <a:endParaRPr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-371789" y="2666162"/>
            <a:ext cx="5998866" cy="765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0" y="5054508"/>
            <a:ext cx="5855838" cy="12701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pc="300" dirty="0" smtClean="0"/>
              <a:t> Είναι δηλαδή η αναγνώριση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pc="300" dirty="0" smtClean="0"/>
              <a:t>                          της βραδείας εξέλιξης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pc="300" dirty="0" smtClean="0"/>
              <a:t>   πολλών τομέων και πραγμάτων.</a:t>
            </a:r>
            <a:endParaRPr spc="300" dirty="0"/>
          </a:p>
        </p:txBody>
      </p:sp>
      <p:sp>
        <p:nvSpPr>
          <p:cNvPr id="6" name="Google Shape;170;p31"/>
          <p:cNvSpPr txBox="1">
            <a:spLocks/>
          </p:cNvSpPr>
          <p:nvPr/>
        </p:nvSpPr>
        <p:spPr>
          <a:xfrm>
            <a:off x="4134324" y="1916239"/>
            <a:ext cx="4782699" cy="127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 Light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Η </a:t>
            </a:r>
            <a:r>
              <a:rPr kumimoji="0" lang="el-G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εγκυρογνωμοσύνη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Hind Vadodara Light"/>
                <a:ea typeface="Hind Vadodara Light"/>
                <a:cs typeface="Hind Vadodara Light"/>
                <a:sym typeface="Hind Vadodara Light"/>
              </a:rPr>
              <a:t> αποτελεί το άκρως αντίθετο του ενστίκτου του πεπρωμένου.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uLnTx/>
              <a:uFillTx/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4240405" y="1942681"/>
            <a:ext cx="44614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4230356" y="2867130"/>
            <a:ext cx="4521758" cy="13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oogle Shape;8799;p70"/>
          <p:cNvGrpSpPr/>
          <p:nvPr/>
        </p:nvGrpSpPr>
        <p:grpSpPr>
          <a:xfrm rot="18821660">
            <a:off x="184735" y="3049175"/>
            <a:ext cx="562569" cy="419371"/>
            <a:chOff x="-6689825" y="3992050"/>
            <a:chExt cx="293025" cy="291250"/>
          </a:xfrm>
        </p:grpSpPr>
        <p:sp>
          <p:nvSpPr>
            <p:cNvPr id="15" name="Google Shape;8800;p70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01;p70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02;p70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03;p70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04;p70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05;p70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806;p70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807;p70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08;p70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09;p70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10;p70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11;p70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8341;p68"/>
          <p:cNvGrpSpPr/>
          <p:nvPr/>
        </p:nvGrpSpPr>
        <p:grpSpPr>
          <a:xfrm rot="19933485">
            <a:off x="897093" y="2576834"/>
            <a:ext cx="358588" cy="473767"/>
            <a:chOff x="-13077450" y="3647075"/>
            <a:chExt cx="356025" cy="352750"/>
          </a:xfrm>
        </p:grpSpPr>
        <p:sp>
          <p:nvSpPr>
            <p:cNvPr id="28" name="Google Shape;8342;p68"/>
            <p:cNvSpPr/>
            <p:nvPr/>
          </p:nvSpPr>
          <p:spPr>
            <a:xfrm>
              <a:off x="-13014450" y="3708500"/>
              <a:ext cx="104000" cy="145750"/>
            </a:xfrm>
            <a:custGeom>
              <a:avLst/>
              <a:gdLst/>
              <a:ahLst/>
              <a:cxnLst/>
              <a:rect l="l" t="t" r="r" b="b"/>
              <a:pathLst>
                <a:path w="4160" h="5830" extrusionOk="0">
                  <a:moveTo>
                    <a:pt x="2899" y="820"/>
                  </a:moveTo>
                  <a:cubicBezTo>
                    <a:pt x="3151" y="820"/>
                    <a:pt x="3309" y="1041"/>
                    <a:pt x="3309" y="1261"/>
                  </a:cubicBezTo>
                  <a:cubicBezTo>
                    <a:pt x="3309" y="1513"/>
                    <a:pt x="3088" y="1671"/>
                    <a:pt x="2899" y="1671"/>
                  </a:cubicBezTo>
                  <a:lnTo>
                    <a:pt x="1198" y="1671"/>
                  </a:lnTo>
                  <a:cubicBezTo>
                    <a:pt x="977" y="1671"/>
                    <a:pt x="788" y="1482"/>
                    <a:pt x="788" y="1261"/>
                  </a:cubicBezTo>
                  <a:cubicBezTo>
                    <a:pt x="788" y="1041"/>
                    <a:pt x="977" y="820"/>
                    <a:pt x="1198" y="820"/>
                  </a:cubicBezTo>
                  <a:close/>
                  <a:moveTo>
                    <a:pt x="2899" y="2490"/>
                  </a:moveTo>
                  <a:cubicBezTo>
                    <a:pt x="3151" y="2490"/>
                    <a:pt x="3309" y="2679"/>
                    <a:pt x="3309" y="2868"/>
                  </a:cubicBezTo>
                  <a:cubicBezTo>
                    <a:pt x="3309" y="3151"/>
                    <a:pt x="3088" y="3309"/>
                    <a:pt x="2899" y="3309"/>
                  </a:cubicBezTo>
                  <a:lnTo>
                    <a:pt x="1198" y="3309"/>
                  </a:lnTo>
                  <a:cubicBezTo>
                    <a:pt x="977" y="3309"/>
                    <a:pt x="788" y="3120"/>
                    <a:pt x="788" y="2868"/>
                  </a:cubicBezTo>
                  <a:cubicBezTo>
                    <a:pt x="788" y="2647"/>
                    <a:pt x="977" y="2490"/>
                    <a:pt x="1198" y="2490"/>
                  </a:cubicBezTo>
                  <a:close/>
                  <a:moveTo>
                    <a:pt x="2899" y="4191"/>
                  </a:moveTo>
                  <a:cubicBezTo>
                    <a:pt x="3151" y="4191"/>
                    <a:pt x="3309" y="4380"/>
                    <a:pt x="3309" y="4632"/>
                  </a:cubicBezTo>
                  <a:cubicBezTo>
                    <a:pt x="3309" y="4821"/>
                    <a:pt x="3088" y="5010"/>
                    <a:pt x="2899" y="5010"/>
                  </a:cubicBezTo>
                  <a:lnTo>
                    <a:pt x="1198" y="5010"/>
                  </a:lnTo>
                  <a:cubicBezTo>
                    <a:pt x="977" y="5010"/>
                    <a:pt x="788" y="4821"/>
                    <a:pt x="788" y="4632"/>
                  </a:cubicBezTo>
                  <a:cubicBezTo>
                    <a:pt x="788" y="4380"/>
                    <a:pt x="977" y="4191"/>
                    <a:pt x="1198" y="4191"/>
                  </a:cubicBezTo>
                  <a:close/>
                  <a:moveTo>
                    <a:pt x="1" y="1"/>
                  </a:moveTo>
                  <a:lnTo>
                    <a:pt x="1" y="5829"/>
                  </a:lnTo>
                  <a:lnTo>
                    <a:pt x="4159" y="5829"/>
                  </a:lnTo>
                  <a:lnTo>
                    <a:pt x="4159" y="1261"/>
                  </a:lnTo>
                  <a:cubicBezTo>
                    <a:pt x="4128" y="600"/>
                    <a:pt x="3561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43;p68"/>
            <p:cNvSpPr/>
            <p:nvPr/>
          </p:nvSpPr>
          <p:spPr>
            <a:xfrm>
              <a:off x="-12890800" y="3708500"/>
              <a:ext cx="104775" cy="145750"/>
            </a:xfrm>
            <a:custGeom>
              <a:avLst/>
              <a:gdLst/>
              <a:ahLst/>
              <a:cxnLst/>
              <a:rect l="l" t="t" r="r" b="b"/>
              <a:pathLst>
                <a:path w="4191" h="5830" extrusionOk="0">
                  <a:moveTo>
                    <a:pt x="2931" y="820"/>
                  </a:moveTo>
                  <a:cubicBezTo>
                    <a:pt x="3151" y="852"/>
                    <a:pt x="3340" y="1041"/>
                    <a:pt x="3340" y="1261"/>
                  </a:cubicBezTo>
                  <a:cubicBezTo>
                    <a:pt x="3340" y="1513"/>
                    <a:pt x="3151" y="1671"/>
                    <a:pt x="2931" y="1671"/>
                  </a:cubicBezTo>
                  <a:lnTo>
                    <a:pt x="1230" y="1671"/>
                  </a:lnTo>
                  <a:cubicBezTo>
                    <a:pt x="1009" y="1671"/>
                    <a:pt x="820" y="1482"/>
                    <a:pt x="820" y="1261"/>
                  </a:cubicBezTo>
                  <a:cubicBezTo>
                    <a:pt x="820" y="1041"/>
                    <a:pt x="1040" y="820"/>
                    <a:pt x="1230" y="820"/>
                  </a:cubicBezTo>
                  <a:close/>
                  <a:moveTo>
                    <a:pt x="2931" y="2490"/>
                  </a:moveTo>
                  <a:cubicBezTo>
                    <a:pt x="3151" y="2490"/>
                    <a:pt x="3340" y="2679"/>
                    <a:pt x="3340" y="2868"/>
                  </a:cubicBezTo>
                  <a:cubicBezTo>
                    <a:pt x="3340" y="3151"/>
                    <a:pt x="3151" y="3309"/>
                    <a:pt x="2931" y="3309"/>
                  </a:cubicBezTo>
                  <a:lnTo>
                    <a:pt x="1230" y="3309"/>
                  </a:lnTo>
                  <a:cubicBezTo>
                    <a:pt x="1009" y="3309"/>
                    <a:pt x="820" y="3120"/>
                    <a:pt x="820" y="2868"/>
                  </a:cubicBezTo>
                  <a:cubicBezTo>
                    <a:pt x="820" y="2647"/>
                    <a:pt x="1040" y="2490"/>
                    <a:pt x="1230" y="2490"/>
                  </a:cubicBezTo>
                  <a:close/>
                  <a:moveTo>
                    <a:pt x="2931" y="4191"/>
                  </a:moveTo>
                  <a:cubicBezTo>
                    <a:pt x="3151" y="4191"/>
                    <a:pt x="3340" y="4380"/>
                    <a:pt x="3340" y="4632"/>
                  </a:cubicBezTo>
                  <a:cubicBezTo>
                    <a:pt x="3340" y="4821"/>
                    <a:pt x="3151" y="5010"/>
                    <a:pt x="2931" y="5010"/>
                  </a:cubicBezTo>
                  <a:lnTo>
                    <a:pt x="1230" y="5010"/>
                  </a:lnTo>
                  <a:cubicBezTo>
                    <a:pt x="1009" y="5010"/>
                    <a:pt x="820" y="4821"/>
                    <a:pt x="820" y="4632"/>
                  </a:cubicBezTo>
                  <a:cubicBezTo>
                    <a:pt x="820" y="4380"/>
                    <a:pt x="1040" y="4191"/>
                    <a:pt x="1230" y="4191"/>
                  </a:cubicBezTo>
                  <a:close/>
                  <a:moveTo>
                    <a:pt x="1261" y="1"/>
                  </a:moveTo>
                  <a:cubicBezTo>
                    <a:pt x="568" y="1"/>
                    <a:pt x="1" y="600"/>
                    <a:pt x="1" y="1261"/>
                  </a:cubicBezTo>
                  <a:lnTo>
                    <a:pt x="1" y="5829"/>
                  </a:lnTo>
                  <a:lnTo>
                    <a:pt x="4191" y="5829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4;p68"/>
            <p:cNvSpPr/>
            <p:nvPr/>
          </p:nvSpPr>
          <p:spPr>
            <a:xfrm>
              <a:off x="-13077450" y="3647075"/>
              <a:ext cx="356025" cy="352750"/>
            </a:xfrm>
            <a:custGeom>
              <a:avLst/>
              <a:gdLst/>
              <a:ahLst/>
              <a:cxnLst/>
              <a:rect l="l" t="t" r="r" b="b"/>
              <a:pathLst>
                <a:path w="14241" h="14110" extrusionOk="0">
                  <a:moveTo>
                    <a:pt x="12130" y="1670"/>
                  </a:moveTo>
                  <a:cubicBezTo>
                    <a:pt x="12350" y="1670"/>
                    <a:pt x="12508" y="1891"/>
                    <a:pt x="12508" y="2080"/>
                  </a:cubicBezTo>
                  <a:lnTo>
                    <a:pt x="12508" y="8727"/>
                  </a:lnTo>
                  <a:lnTo>
                    <a:pt x="12476" y="8727"/>
                  </a:lnTo>
                  <a:cubicBezTo>
                    <a:pt x="12476" y="8979"/>
                    <a:pt x="12287" y="9168"/>
                    <a:pt x="12067" y="9168"/>
                  </a:cubicBezTo>
                  <a:lnTo>
                    <a:pt x="2111" y="9168"/>
                  </a:lnTo>
                  <a:cubicBezTo>
                    <a:pt x="1890" y="9168"/>
                    <a:pt x="1733" y="8979"/>
                    <a:pt x="1733" y="8727"/>
                  </a:cubicBezTo>
                  <a:lnTo>
                    <a:pt x="1733" y="2080"/>
                  </a:lnTo>
                  <a:cubicBezTo>
                    <a:pt x="1733" y="1828"/>
                    <a:pt x="1922" y="1670"/>
                    <a:pt x="2111" y="1670"/>
                  </a:cubicBezTo>
                  <a:lnTo>
                    <a:pt x="5450" y="1670"/>
                  </a:lnTo>
                  <a:cubicBezTo>
                    <a:pt x="6144" y="1670"/>
                    <a:pt x="6711" y="1985"/>
                    <a:pt x="7120" y="2521"/>
                  </a:cubicBezTo>
                  <a:cubicBezTo>
                    <a:pt x="7498" y="1985"/>
                    <a:pt x="8097" y="1670"/>
                    <a:pt x="8790" y="1670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36"/>
                    <a:pt x="0" y="1229"/>
                  </a:cubicBezTo>
                  <a:lnTo>
                    <a:pt x="0" y="9547"/>
                  </a:lnTo>
                  <a:cubicBezTo>
                    <a:pt x="0" y="10240"/>
                    <a:pt x="536" y="10775"/>
                    <a:pt x="1260" y="10775"/>
                  </a:cubicBezTo>
                  <a:lnTo>
                    <a:pt x="6238" y="10775"/>
                  </a:lnTo>
                  <a:lnTo>
                    <a:pt x="4285" y="13422"/>
                  </a:lnTo>
                  <a:cubicBezTo>
                    <a:pt x="4159" y="13611"/>
                    <a:pt x="4159" y="13863"/>
                    <a:pt x="4348" y="14020"/>
                  </a:cubicBezTo>
                  <a:cubicBezTo>
                    <a:pt x="4439" y="14059"/>
                    <a:pt x="4531" y="14082"/>
                    <a:pt x="4617" y="14082"/>
                  </a:cubicBezTo>
                  <a:cubicBezTo>
                    <a:pt x="4740" y="14082"/>
                    <a:pt x="4854" y="14036"/>
                    <a:pt x="4946" y="13926"/>
                  </a:cubicBezTo>
                  <a:lnTo>
                    <a:pt x="6679" y="11594"/>
                  </a:lnTo>
                  <a:lnTo>
                    <a:pt x="6679" y="12855"/>
                  </a:lnTo>
                  <a:cubicBezTo>
                    <a:pt x="6679" y="13107"/>
                    <a:pt x="6900" y="13296"/>
                    <a:pt x="7120" y="13296"/>
                  </a:cubicBezTo>
                  <a:cubicBezTo>
                    <a:pt x="7341" y="13296"/>
                    <a:pt x="7561" y="13107"/>
                    <a:pt x="7561" y="12855"/>
                  </a:cubicBezTo>
                  <a:lnTo>
                    <a:pt x="7561" y="11594"/>
                  </a:lnTo>
                  <a:lnTo>
                    <a:pt x="9294" y="13926"/>
                  </a:lnTo>
                  <a:cubicBezTo>
                    <a:pt x="9352" y="14041"/>
                    <a:pt x="9480" y="14109"/>
                    <a:pt x="9614" y="14109"/>
                  </a:cubicBezTo>
                  <a:cubicBezTo>
                    <a:pt x="9700" y="14109"/>
                    <a:pt x="9788" y="14082"/>
                    <a:pt x="9861" y="14020"/>
                  </a:cubicBezTo>
                  <a:cubicBezTo>
                    <a:pt x="10082" y="13894"/>
                    <a:pt x="10113" y="13611"/>
                    <a:pt x="9956" y="13422"/>
                  </a:cubicBezTo>
                  <a:lnTo>
                    <a:pt x="8002" y="10775"/>
                  </a:lnTo>
                  <a:lnTo>
                    <a:pt x="12980" y="10775"/>
                  </a:lnTo>
                  <a:cubicBezTo>
                    <a:pt x="13673" y="10775"/>
                    <a:pt x="14240" y="10240"/>
                    <a:pt x="14240" y="9547"/>
                  </a:cubicBezTo>
                  <a:lnTo>
                    <a:pt x="14240" y="1229"/>
                  </a:lnTo>
                  <a:cubicBezTo>
                    <a:pt x="14114" y="536"/>
                    <a:pt x="13579" y="1"/>
                    <a:pt x="128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6523;p65"/>
          <p:cNvGrpSpPr/>
          <p:nvPr/>
        </p:nvGrpSpPr>
        <p:grpSpPr>
          <a:xfrm rot="20831174">
            <a:off x="1630110" y="2304339"/>
            <a:ext cx="369068" cy="385339"/>
            <a:chOff x="-41526450" y="3653375"/>
            <a:chExt cx="315875" cy="247350"/>
          </a:xfrm>
        </p:grpSpPr>
        <p:sp>
          <p:nvSpPr>
            <p:cNvPr id="32" name="Google Shape;6524;p65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525;p65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6161;p64"/>
          <p:cNvGrpSpPr/>
          <p:nvPr/>
        </p:nvGrpSpPr>
        <p:grpSpPr>
          <a:xfrm>
            <a:off x="2362565" y="2119245"/>
            <a:ext cx="339253" cy="452337"/>
            <a:chOff x="1492675" y="2027925"/>
            <a:chExt cx="481825" cy="481825"/>
          </a:xfrm>
        </p:grpSpPr>
        <p:sp>
          <p:nvSpPr>
            <p:cNvPr id="35" name="Google Shape;6162;p64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" name="Google Shape;6163;p64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" name="Google Shape;6164;p64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" name="Google Shape;6165;p64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" name="Google Shape;6166;p64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" name="Google Shape;7959;p68"/>
          <p:cNvGrpSpPr/>
          <p:nvPr/>
        </p:nvGrpSpPr>
        <p:grpSpPr>
          <a:xfrm rot="766656">
            <a:off x="3054113" y="2139950"/>
            <a:ext cx="298377" cy="472692"/>
            <a:chOff x="-48233050" y="3569725"/>
            <a:chExt cx="252050" cy="299475"/>
          </a:xfrm>
        </p:grpSpPr>
        <p:sp>
          <p:nvSpPr>
            <p:cNvPr id="41" name="Google Shape;7960;p68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961;p68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62;p68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7891;p68"/>
          <p:cNvGrpSpPr/>
          <p:nvPr/>
        </p:nvGrpSpPr>
        <p:grpSpPr>
          <a:xfrm rot="912677">
            <a:off x="3592238" y="2319575"/>
            <a:ext cx="355258" cy="474940"/>
            <a:chOff x="-48630025" y="3199700"/>
            <a:chExt cx="300100" cy="300900"/>
          </a:xfrm>
        </p:grpSpPr>
        <p:sp>
          <p:nvSpPr>
            <p:cNvPr id="45" name="Google Shape;7892;p68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893;p68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894;p68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6035;p64"/>
          <p:cNvSpPr/>
          <p:nvPr/>
        </p:nvSpPr>
        <p:spPr>
          <a:xfrm rot="1953428">
            <a:off x="4557012" y="3119965"/>
            <a:ext cx="339253" cy="42408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1" name="Google Shape;6024;p64"/>
          <p:cNvGrpSpPr/>
          <p:nvPr/>
        </p:nvGrpSpPr>
        <p:grpSpPr>
          <a:xfrm rot="2670946">
            <a:off x="5006977" y="3628376"/>
            <a:ext cx="340573" cy="452361"/>
            <a:chOff x="2085450" y="842250"/>
            <a:chExt cx="483700" cy="481850"/>
          </a:xfrm>
        </p:grpSpPr>
        <p:sp>
          <p:nvSpPr>
            <p:cNvPr id="51" name="Google Shape;6025;p64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" name="Google Shape;6026;p64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6027;p64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 idx="6"/>
          </p:nvPr>
        </p:nvSpPr>
        <p:spPr>
          <a:xfrm>
            <a:off x="398834" y="352203"/>
            <a:ext cx="8122596" cy="2086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Για  ποιους  λόγους   το  ένστικτο  του πεπρωμένου  υφίσταται</a:t>
            </a:r>
            <a:r>
              <a:rPr lang="en-US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  <a:endParaRPr sz="28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8" name="Google Shape;218;p32"/>
          <p:cNvSpPr/>
          <p:nvPr/>
        </p:nvSpPr>
        <p:spPr>
          <a:xfrm rot="5990292">
            <a:off x="3911752" y="3961982"/>
            <a:ext cx="2575953" cy="881657"/>
          </a:xfrm>
          <a:custGeom>
            <a:avLst/>
            <a:gdLst/>
            <a:ahLst/>
            <a:cxnLst/>
            <a:rect l="l" t="t" r="r" b="b"/>
            <a:pathLst>
              <a:path w="91506" h="41759" extrusionOk="0">
                <a:moveTo>
                  <a:pt x="68494" y="4454"/>
                </a:moveTo>
                <a:cubicBezTo>
                  <a:pt x="72710" y="4454"/>
                  <a:pt x="76855" y="6104"/>
                  <a:pt x="79946" y="9204"/>
                </a:cubicBezTo>
                <a:cubicBezTo>
                  <a:pt x="84553" y="13825"/>
                  <a:pt x="85923" y="20778"/>
                  <a:pt x="83408" y="26812"/>
                </a:cubicBezTo>
                <a:cubicBezTo>
                  <a:pt x="80911" y="32836"/>
                  <a:pt x="75021" y="36747"/>
                  <a:pt x="68506" y="36747"/>
                </a:cubicBezTo>
                <a:cubicBezTo>
                  <a:pt x="68494" y="36747"/>
                  <a:pt x="68482" y="36747"/>
                  <a:pt x="68470" y="36747"/>
                </a:cubicBezTo>
                <a:cubicBezTo>
                  <a:pt x="59553" y="36733"/>
                  <a:pt x="52346" y="29497"/>
                  <a:pt x="52360" y="20580"/>
                </a:cubicBezTo>
                <a:cubicBezTo>
                  <a:pt x="52360" y="14037"/>
                  <a:pt x="56317" y="8158"/>
                  <a:pt x="62351" y="5671"/>
                </a:cubicBezTo>
                <a:cubicBezTo>
                  <a:pt x="64338" y="4852"/>
                  <a:pt x="66425" y="4454"/>
                  <a:pt x="68494" y="4454"/>
                </a:cubicBezTo>
                <a:close/>
                <a:moveTo>
                  <a:pt x="69707" y="1"/>
                </a:moveTo>
                <a:cubicBezTo>
                  <a:pt x="67735" y="1"/>
                  <a:pt x="65749" y="280"/>
                  <a:pt x="63807" y="852"/>
                </a:cubicBezTo>
                <a:cubicBezTo>
                  <a:pt x="52010" y="2757"/>
                  <a:pt x="44539" y="16878"/>
                  <a:pt x="24919" y="16878"/>
                </a:cubicBezTo>
                <a:cubicBezTo>
                  <a:pt x="24889" y="16878"/>
                  <a:pt x="24860" y="16878"/>
                  <a:pt x="24831" y="16878"/>
                </a:cubicBezTo>
                <a:cubicBezTo>
                  <a:pt x="20520" y="16863"/>
                  <a:pt x="10826" y="15987"/>
                  <a:pt x="1682" y="15040"/>
                </a:cubicBezTo>
                <a:lnTo>
                  <a:pt x="1682" y="15040"/>
                </a:lnTo>
                <a:cubicBezTo>
                  <a:pt x="1795" y="16143"/>
                  <a:pt x="1824" y="17245"/>
                  <a:pt x="1781" y="18347"/>
                </a:cubicBezTo>
                <a:cubicBezTo>
                  <a:pt x="1640" y="20919"/>
                  <a:pt x="1046" y="23435"/>
                  <a:pt x="1" y="25767"/>
                </a:cubicBezTo>
                <a:cubicBezTo>
                  <a:pt x="9610" y="24820"/>
                  <a:pt x="20252" y="23873"/>
                  <a:pt x="24816" y="23873"/>
                </a:cubicBezTo>
                <a:cubicBezTo>
                  <a:pt x="40828" y="23915"/>
                  <a:pt x="48742" y="33257"/>
                  <a:pt x="57476" y="37807"/>
                </a:cubicBezTo>
                <a:cubicBezTo>
                  <a:pt x="61097" y="40414"/>
                  <a:pt x="65389" y="41759"/>
                  <a:pt x="69716" y="41759"/>
                </a:cubicBezTo>
                <a:cubicBezTo>
                  <a:pt x="72380" y="41759"/>
                  <a:pt x="75058" y="41249"/>
                  <a:pt x="77600" y="40210"/>
                </a:cubicBezTo>
                <a:cubicBezTo>
                  <a:pt x="84270" y="37482"/>
                  <a:pt x="89061" y="31504"/>
                  <a:pt x="90290" y="24396"/>
                </a:cubicBezTo>
                <a:cubicBezTo>
                  <a:pt x="91506" y="17302"/>
                  <a:pt x="88962" y="10066"/>
                  <a:pt x="83577" y="5275"/>
                </a:cubicBezTo>
                <a:cubicBezTo>
                  <a:pt x="79706" y="1831"/>
                  <a:pt x="74753" y="1"/>
                  <a:pt x="697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2"/>
          <p:cNvSpPr/>
          <p:nvPr/>
        </p:nvSpPr>
        <p:spPr>
          <a:xfrm rot="-1853308">
            <a:off x="3061826" y="2621670"/>
            <a:ext cx="2991614" cy="1281033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2"/>
          <p:cNvSpPr/>
          <p:nvPr/>
        </p:nvSpPr>
        <p:spPr>
          <a:xfrm rot="-207137">
            <a:off x="3382969" y="3446813"/>
            <a:ext cx="717402" cy="956536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2"/>
          <p:cNvSpPr/>
          <p:nvPr/>
        </p:nvSpPr>
        <p:spPr>
          <a:xfrm>
            <a:off x="4746241" y="4516229"/>
            <a:ext cx="717300" cy="956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2"/>
          <p:cNvSpPr/>
          <p:nvPr/>
        </p:nvSpPr>
        <p:spPr>
          <a:xfrm>
            <a:off x="5058982" y="2134012"/>
            <a:ext cx="717300" cy="9564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ctrTitle"/>
          </p:nvPr>
        </p:nvSpPr>
        <p:spPr>
          <a:xfrm flipH="1">
            <a:off x="1459150" y="3890763"/>
            <a:ext cx="476655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" name="Google Shape;224;p32"/>
          <p:cNvSpPr txBox="1">
            <a:spLocks noGrp="1"/>
          </p:cNvSpPr>
          <p:nvPr>
            <p:ph type="subTitle" idx="1"/>
          </p:nvPr>
        </p:nvSpPr>
        <p:spPr>
          <a:xfrm flipH="1">
            <a:off x="-1" y="4409872"/>
            <a:ext cx="4192617" cy="1361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Η λειτουργία του εν λόγω ενστίκτου μπορεί να σηματοδοτήσει την ανύψωση ορισμένων κοινωνικών ομάδων και την υποβάθμιση άλλων.</a:t>
            </a:r>
            <a:endParaRPr dirty="0"/>
          </a:p>
        </p:txBody>
      </p:sp>
      <p:sp>
        <p:nvSpPr>
          <p:cNvPr id="225" name="Google Shape;225;p32"/>
          <p:cNvSpPr txBox="1">
            <a:spLocks noGrp="1"/>
          </p:cNvSpPr>
          <p:nvPr>
            <p:ph type="ctrTitle" idx="2"/>
          </p:nvPr>
        </p:nvSpPr>
        <p:spPr>
          <a:xfrm flipH="1">
            <a:off x="7033098" y="4500667"/>
            <a:ext cx="1274324" cy="10635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el-GR" dirty="0" smtClean="0"/>
              <a:t/>
            </a:r>
            <a:br>
              <a:rPr lang="el-GR" dirty="0" smtClean="0"/>
            </a:br>
            <a:endParaRPr dirty="0"/>
          </a:p>
        </p:txBody>
      </p:sp>
      <p:sp>
        <p:nvSpPr>
          <p:cNvPr id="226" name="Google Shape;226;p32"/>
          <p:cNvSpPr txBox="1">
            <a:spLocks noGrp="1"/>
          </p:cNvSpPr>
          <p:nvPr>
            <p:ph type="subTitle" idx="3"/>
          </p:nvPr>
        </p:nvSpPr>
        <p:spPr>
          <a:xfrm flipH="1">
            <a:off x="5754257" y="4879483"/>
            <a:ext cx="3020092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Η άρνηση της επανεξέτασης των δεδομένων και η αδιαφορία έναντι των διαγραμμάτων.</a:t>
            </a:r>
            <a:endParaRPr dirty="0"/>
          </a:p>
        </p:txBody>
      </p:sp>
      <p:sp>
        <p:nvSpPr>
          <p:cNvPr id="230" name="Google Shape;230;p32"/>
          <p:cNvSpPr txBox="1">
            <a:spLocks noGrp="1"/>
          </p:cNvSpPr>
          <p:nvPr>
            <p:ph type="ctrTitle" idx="4"/>
          </p:nvPr>
        </p:nvSpPr>
        <p:spPr>
          <a:xfrm flipH="1">
            <a:off x="7165378" y="1890047"/>
            <a:ext cx="1560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subTitle" idx="5"/>
          </p:nvPr>
        </p:nvSpPr>
        <p:spPr>
          <a:xfrm flipH="1">
            <a:off x="5963055" y="2392815"/>
            <a:ext cx="2889113" cy="1394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Στρατηγική επιβίωσης στο παρελθόν αποτελούσε η άρνηση της παραδοχής ότι τα πράγματα διαρκώς μεταβάλλονται.</a:t>
            </a:r>
            <a:endParaRPr dirty="0"/>
          </a:p>
        </p:txBody>
      </p:sp>
      <p:pic>
        <p:nvPicPr>
          <p:cNvPr id="19" name="18 - Εικόνα" descr="d8zq30b-4fcc10fd-ec91-490c-9ce6-f6036f507a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8277" y="1919591"/>
            <a:ext cx="989789" cy="1319719"/>
          </a:xfrm>
          <a:prstGeom prst="rect">
            <a:avLst/>
          </a:prstGeom>
        </p:spPr>
      </p:pic>
      <p:pic>
        <p:nvPicPr>
          <p:cNvPr id="23" name="22 - Εικόνα" descr="d8zq30b-4fcc10fd-ec91-490c-9ce6-f6036f507a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2150" y="3264170"/>
            <a:ext cx="989789" cy="1319719"/>
          </a:xfrm>
          <a:prstGeom prst="rect">
            <a:avLst/>
          </a:prstGeom>
        </p:spPr>
      </p:pic>
      <p:pic>
        <p:nvPicPr>
          <p:cNvPr id="24" name="23 - Εικόνα" descr="d8zq30b-4fcc10fd-ec91-490c-9ce6-f6036f507a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3475" y="4366639"/>
            <a:ext cx="989789" cy="1319719"/>
          </a:xfrm>
          <a:prstGeom prst="rect">
            <a:avLst/>
          </a:prstGeom>
        </p:spPr>
      </p:pic>
      <p:pic>
        <p:nvPicPr>
          <p:cNvPr id="26" name="25 - Εικόνα" descr="insights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9FC"/>
              </a:clrFrom>
              <a:clrTo>
                <a:srgbClr val="F5F9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691" y="1712068"/>
            <a:ext cx="2483971" cy="193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6"/>
          <p:cNvSpPr txBox="1">
            <a:spLocks noGrp="1"/>
          </p:cNvSpPr>
          <p:nvPr>
            <p:ph type="ctrTitle"/>
          </p:nvPr>
        </p:nvSpPr>
        <p:spPr>
          <a:xfrm flipH="1">
            <a:off x="3809557" y="2346811"/>
            <a:ext cx="5036092" cy="14849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dirty="0" smtClean="0"/>
              <a:t>Οι  βράχοι  κινούνται</a:t>
            </a:r>
            <a:endParaRPr sz="3600" dirty="0"/>
          </a:p>
        </p:txBody>
      </p:sp>
      <p:sp>
        <p:nvSpPr>
          <p:cNvPr id="729" name="Google Shape;729;p46"/>
          <p:cNvSpPr txBox="1">
            <a:spLocks noGrp="1"/>
          </p:cNvSpPr>
          <p:nvPr>
            <p:ph type="subTitle" idx="1"/>
          </p:nvPr>
        </p:nvSpPr>
        <p:spPr>
          <a:xfrm flipH="1">
            <a:off x="4669276" y="3783627"/>
            <a:ext cx="4474721" cy="1806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/>
            <a:r>
              <a:rPr lang="el-GR" sz="1400" dirty="0" smtClean="0"/>
              <a:t>Το ένστικτο του πεπρωμένου καθορίζεται από πηγές διαρκώς μεταβαλλόμενες, π.χ.  άνθρωποι, κοινωνίες, πολιτισμοί που είναι αδύνατο να παραμείνουν στάσιμες. </a:t>
            </a:r>
            <a:endParaRPr sz="1400" dirty="0"/>
          </a:p>
        </p:txBody>
      </p:sp>
      <p:grpSp>
        <p:nvGrpSpPr>
          <p:cNvPr id="2" name="Google Shape;1298;p54"/>
          <p:cNvGrpSpPr/>
          <p:nvPr/>
        </p:nvGrpSpPr>
        <p:grpSpPr>
          <a:xfrm rot="-1563643">
            <a:off x="6617373" y="644644"/>
            <a:ext cx="1702704" cy="2365693"/>
            <a:chOff x="4465125" y="1062850"/>
            <a:chExt cx="1024850" cy="1067925"/>
          </a:xfrm>
        </p:grpSpPr>
        <p:sp>
          <p:nvSpPr>
            <p:cNvPr id="6" name="Google Shape;1299;p54"/>
            <p:cNvSpPr/>
            <p:nvPr/>
          </p:nvSpPr>
          <p:spPr>
            <a:xfrm>
              <a:off x="5084250" y="1112300"/>
              <a:ext cx="124325" cy="85675"/>
            </a:xfrm>
            <a:custGeom>
              <a:avLst/>
              <a:gdLst/>
              <a:ahLst/>
              <a:cxnLst/>
              <a:rect l="l" t="t" r="r" b="b"/>
              <a:pathLst>
                <a:path w="4973" h="3427" extrusionOk="0">
                  <a:moveTo>
                    <a:pt x="2761" y="673"/>
                  </a:moveTo>
                  <a:cubicBezTo>
                    <a:pt x="3134" y="673"/>
                    <a:pt x="3416" y="1063"/>
                    <a:pt x="3243" y="1443"/>
                  </a:cubicBezTo>
                  <a:cubicBezTo>
                    <a:pt x="3156" y="1637"/>
                    <a:pt x="2963" y="1747"/>
                    <a:pt x="2762" y="1747"/>
                  </a:cubicBezTo>
                  <a:cubicBezTo>
                    <a:pt x="2685" y="1747"/>
                    <a:pt x="2607" y="1731"/>
                    <a:pt x="2533" y="1698"/>
                  </a:cubicBezTo>
                  <a:cubicBezTo>
                    <a:pt x="2104" y="1497"/>
                    <a:pt x="2131" y="867"/>
                    <a:pt x="2573" y="706"/>
                  </a:cubicBezTo>
                  <a:cubicBezTo>
                    <a:pt x="2637" y="684"/>
                    <a:pt x="2701" y="673"/>
                    <a:pt x="2761" y="673"/>
                  </a:cubicBezTo>
                  <a:close/>
                  <a:moveTo>
                    <a:pt x="2125" y="0"/>
                  </a:moveTo>
                  <a:cubicBezTo>
                    <a:pt x="1245" y="0"/>
                    <a:pt x="398" y="496"/>
                    <a:pt x="0" y="1349"/>
                  </a:cubicBezTo>
                  <a:lnTo>
                    <a:pt x="4423" y="3427"/>
                  </a:lnTo>
                  <a:cubicBezTo>
                    <a:pt x="4972" y="2247"/>
                    <a:pt x="4463" y="854"/>
                    <a:pt x="3297" y="304"/>
                  </a:cubicBezTo>
                  <a:lnTo>
                    <a:pt x="3123" y="224"/>
                  </a:lnTo>
                  <a:cubicBezTo>
                    <a:pt x="2801" y="72"/>
                    <a:pt x="2461" y="0"/>
                    <a:pt x="2125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00;p54"/>
            <p:cNvSpPr/>
            <p:nvPr/>
          </p:nvSpPr>
          <p:spPr>
            <a:xfrm>
              <a:off x="5084250" y="1146025"/>
              <a:ext cx="110575" cy="51950"/>
            </a:xfrm>
            <a:custGeom>
              <a:avLst/>
              <a:gdLst/>
              <a:ahLst/>
              <a:cxnLst/>
              <a:rect l="l" t="t" r="r" b="b"/>
              <a:pathLst>
                <a:path w="4423" h="2078" fill="none" extrusionOk="0">
                  <a:moveTo>
                    <a:pt x="0" y="0"/>
                  </a:moveTo>
                  <a:lnTo>
                    <a:pt x="4423" y="2078"/>
                  </a:lnTo>
                </a:path>
              </a:pathLst>
            </a:custGeom>
            <a:noFill/>
            <a:ln w="5350" cap="flat" cmpd="sng">
              <a:solidFill>
                <a:srgbClr val="C3CCA2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301;p54"/>
            <p:cNvGrpSpPr/>
            <p:nvPr/>
          </p:nvGrpSpPr>
          <p:grpSpPr>
            <a:xfrm>
              <a:off x="4465125" y="1062850"/>
              <a:ext cx="1024850" cy="1067925"/>
              <a:chOff x="4465125" y="1062850"/>
              <a:chExt cx="1024850" cy="1067925"/>
            </a:xfrm>
          </p:grpSpPr>
          <p:sp>
            <p:nvSpPr>
              <p:cNvPr id="9" name="Google Shape;1302;p54"/>
              <p:cNvSpPr/>
              <p:nvPr/>
            </p:nvSpPr>
            <p:spPr>
              <a:xfrm>
                <a:off x="4465125" y="1062850"/>
                <a:ext cx="950825" cy="1067925"/>
              </a:xfrm>
              <a:custGeom>
                <a:avLst/>
                <a:gdLst/>
                <a:ahLst/>
                <a:cxnLst/>
                <a:rect l="l" t="t" r="r" b="b"/>
                <a:pathLst>
                  <a:path w="38033" h="42717" extrusionOk="0">
                    <a:moveTo>
                      <a:pt x="15921" y="1"/>
                    </a:moveTo>
                    <a:cubicBezTo>
                      <a:pt x="15289" y="1"/>
                      <a:pt x="14684" y="359"/>
                      <a:pt x="14393" y="969"/>
                    </a:cubicBezTo>
                    <a:lnTo>
                      <a:pt x="403" y="30866"/>
                    </a:lnTo>
                    <a:cubicBezTo>
                      <a:pt x="0" y="31711"/>
                      <a:pt x="362" y="32716"/>
                      <a:pt x="1207" y="33104"/>
                    </a:cubicBezTo>
                    <a:lnTo>
                      <a:pt x="21375" y="42552"/>
                    </a:lnTo>
                    <a:cubicBezTo>
                      <a:pt x="21613" y="42663"/>
                      <a:pt x="21862" y="42716"/>
                      <a:pt x="22106" y="42716"/>
                    </a:cubicBezTo>
                    <a:cubicBezTo>
                      <a:pt x="22743" y="42716"/>
                      <a:pt x="23345" y="42358"/>
                      <a:pt x="23626" y="41748"/>
                    </a:cubicBezTo>
                    <a:lnTo>
                      <a:pt x="37630" y="11850"/>
                    </a:lnTo>
                    <a:cubicBezTo>
                      <a:pt x="38032" y="11006"/>
                      <a:pt x="37657" y="10001"/>
                      <a:pt x="36813" y="9612"/>
                    </a:cubicBezTo>
                    <a:lnTo>
                      <a:pt x="16644" y="165"/>
                    </a:lnTo>
                    <a:cubicBezTo>
                      <a:pt x="16410" y="53"/>
                      <a:pt x="16164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303;p54"/>
              <p:cNvSpPr/>
              <p:nvPr/>
            </p:nvSpPr>
            <p:spPr>
              <a:xfrm>
                <a:off x="4496275" y="1091425"/>
                <a:ext cx="889850" cy="1008100"/>
              </a:xfrm>
              <a:custGeom>
                <a:avLst/>
                <a:gdLst/>
                <a:ahLst/>
                <a:cxnLst/>
                <a:rect l="l" t="t" r="r" b="b"/>
                <a:pathLst>
                  <a:path w="35594" h="40324" extrusionOk="0">
                    <a:moveTo>
                      <a:pt x="14179" y="0"/>
                    </a:moveTo>
                    <a:lnTo>
                      <a:pt x="1" y="30286"/>
                    </a:lnTo>
                    <a:lnTo>
                      <a:pt x="21402" y="40323"/>
                    </a:lnTo>
                    <a:lnTo>
                      <a:pt x="35594" y="10037"/>
                    </a:lnTo>
                    <a:lnTo>
                      <a:pt x="141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04;p54"/>
              <p:cNvSpPr/>
              <p:nvPr/>
            </p:nvSpPr>
            <p:spPr>
              <a:xfrm>
                <a:off x="4986075" y="1251550"/>
                <a:ext cx="190000" cy="88800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3552" fill="none" extrusionOk="0">
                    <a:moveTo>
                      <a:pt x="1" y="1"/>
                    </a:moveTo>
                    <a:lnTo>
                      <a:pt x="7599" y="3552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305;p54"/>
              <p:cNvSpPr/>
              <p:nvPr/>
            </p:nvSpPr>
            <p:spPr>
              <a:xfrm>
                <a:off x="4933475" y="1277350"/>
                <a:ext cx="349125" cy="163850"/>
              </a:xfrm>
              <a:custGeom>
                <a:avLst/>
                <a:gdLst/>
                <a:ahLst/>
                <a:cxnLst/>
                <a:rect l="l" t="t" r="r" b="b"/>
                <a:pathLst>
                  <a:path w="13965" h="6554" fill="none" extrusionOk="0">
                    <a:moveTo>
                      <a:pt x="1" y="1"/>
                    </a:moveTo>
                    <a:lnTo>
                      <a:pt x="13965" y="6554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06;p54"/>
              <p:cNvSpPr/>
              <p:nvPr/>
            </p:nvSpPr>
            <p:spPr>
              <a:xfrm>
                <a:off x="4821250" y="1275675"/>
                <a:ext cx="4419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17677" h="8283" fill="none" extrusionOk="0">
                    <a:moveTo>
                      <a:pt x="1" y="1"/>
                    </a:moveTo>
                    <a:lnTo>
                      <a:pt x="17676" y="8282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07;p54"/>
              <p:cNvSpPr/>
              <p:nvPr/>
            </p:nvSpPr>
            <p:spPr>
              <a:xfrm>
                <a:off x="4801475" y="1317225"/>
                <a:ext cx="44227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17691" h="8283" fill="none" extrusionOk="0">
                    <a:moveTo>
                      <a:pt x="1" y="0"/>
                    </a:moveTo>
                    <a:lnTo>
                      <a:pt x="17690" y="8282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08;p54"/>
              <p:cNvSpPr/>
              <p:nvPr/>
            </p:nvSpPr>
            <p:spPr>
              <a:xfrm>
                <a:off x="4738500" y="1693450"/>
                <a:ext cx="349450" cy="163850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6554" fill="none" extrusionOk="0">
                    <a:moveTo>
                      <a:pt x="1" y="1"/>
                    </a:moveTo>
                    <a:lnTo>
                      <a:pt x="13978" y="6554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09;p54"/>
              <p:cNvSpPr/>
              <p:nvPr/>
            </p:nvSpPr>
            <p:spPr>
              <a:xfrm>
                <a:off x="4626275" y="1691775"/>
                <a:ext cx="44225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17690" h="8283" fill="none" extrusionOk="0">
                    <a:moveTo>
                      <a:pt x="0" y="1"/>
                    </a:moveTo>
                    <a:lnTo>
                      <a:pt x="17690" y="8282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10;p54"/>
              <p:cNvSpPr/>
              <p:nvPr/>
            </p:nvSpPr>
            <p:spPr>
              <a:xfrm>
                <a:off x="4606850" y="1733325"/>
                <a:ext cx="44190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17676" h="8283" fill="none" extrusionOk="0">
                    <a:moveTo>
                      <a:pt x="0" y="0"/>
                    </a:moveTo>
                    <a:lnTo>
                      <a:pt x="17676" y="8282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11;p54"/>
              <p:cNvSpPr/>
              <p:nvPr/>
            </p:nvSpPr>
            <p:spPr>
              <a:xfrm>
                <a:off x="4587400" y="1774850"/>
                <a:ext cx="4419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17677" h="8283" fill="none" extrusionOk="0">
                    <a:moveTo>
                      <a:pt x="1" y="1"/>
                    </a:moveTo>
                    <a:lnTo>
                      <a:pt x="17677" y="8283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12;p54"/>
              <p:cNvSpPr/>
              <p:nvPr/>
            </p:nvSpPr>
            <p:spPr>
              <a:xfrm>
                <a:off x="4567650" y="1816400"/>
                <a:ext cx="44225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17690" h="8283" fill="none" extrusionOk="0">
                    <a:moveTo>
                      <a:pt x="0" y="1"/>
                    </a:moveTo>
                    <a:lnTo>
                      <a:pt x="17689" y="8282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13;p54"/>
              <p:cNvSpPr/>
              <p:nvPr/>
            </p:nvSpPr>
            <p:spPr>
              <a:xfrm>
                <a:off x="4782050" y="1358775"/>
                <a:ext cx="286150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5361" fill="none" extrusionOk="0">
                    <a:moveTo>
                      <a:pt x="1" y="0"/>
                    </a:moveTo>
                    <a:lnTo>
                      <a:pt x="11445" y="5360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14;p54"/>
              <p:cNvSpPr/>
              <p:nvPr/>
            </p:nvSpPr>
            <p:spPr>
              <a:xfrm>
                <a:off x="4815550" y="1425425"/>
                <a:ext cx="199375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727" fill="none" extrusionOk="0">
                    <a:moveTo>
                      <a:pt x="1" y="1"/>
                    </a:moveTo>
                    <a:lnTo>
                      <a:pt x="7974" y="3726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15;p54"/>
              <p:cNvSpPr/>
              <p:nvPr/>
            </p:nvSpPr>
            <p:spPr>
              <a:xfrm>
                <a:off x="4743200" y="1442175"/>
                <a:ext cx="252300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4718" fill="none" extrusionOk="0">
                    <a:moveTo>
                      <a:pt x="0" y="1"/>
                    </a:moveTo>
                    <a:lnTo>
                      <a:pt x="10091" y="4718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16;p54"/>
              <p:cNvSpPr/>
              <p:nvPr/>
            </p:nvSpPr>
            <p:spPr>
              <a:xfrm>
                <a:off x="4723750" y="1483725"/>
                <a:ext cx="252300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4718" fill="none" extrusionOk="0">
                    <a:moveTo>
                      <a:pt x="1" y="1"/>
                    </a:moveTo>
                    <a:lnTo>
                      <a:pt x="10092" y="4718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17;p54"/>
              <p:cNvSpPr/>
              <p:nvPr/>
            </p:nvSpPr>
            <p:spPr>
              <a:xfrm>
                <a:off x="4704325" y="1525275"/>
                <a:ext cx="25197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4731" fill="none" extrusionOk="0">
                    <a:moveTo>
                      <a:pt x="1" y="0"/>
                    </a:moveTo>
                    <a:lnTo>
                      <a:pt x="10078" y="4731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18;p54"/>
              <p:cNvSpPr/>
              <p:nvPr/>
            </p:nvSpPr>
            <p:spPr>
              <a:xfrm>
                <a:off x="4684575" y="1566825"/>
                <a:ext cx="25227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10091" h="4731" fill="none" extrusionOk="0">
                    <a:moveTo>
                      <a:pt x="0" y="0"/>
                    </a:moveTo>
                    <a:lnTo>
                      <a:pt x="10091" y="4731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19;p54"/>
              <p:cNvSpPr/>
              <p:nvPr/>
            </p:nvSpPr>
            <p:spPr>
              <a:xfrm>
                <a:off x="4665125" y="1608350"/>
                <a:ext cx="398700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15948" h="7479" fill="none" extrusionOk="0">
                    <a:moveTo>
                      <a:pt x="1" y="1"/>
                    </a:moveTo>
                    <a:lnTo>
                      <a:pt x="15948" y="7478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20;p54"/>
              <p:cNvSpPr/>
              <p:nvPr/>
            </p:nvSpPr>
            <p:spPr>
              <a:xfrm>
                <a:off x="4993800" y="1577850"/>
                <a:ext cx="129325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5135" extrusionOk="0">
                    <a:moveTo>
                      <a:pt x="2872" y="1"/>
                    </a:moveTo>
                    <a:cubicBezTo>
                      <a:pt x="1948" y="1"/>
                      <a:pt x="1093" y="508"/>
                      <a:pt x="643" y="1315"/>
                    </a:cubicBezTo>
                    <a:cubicBezTo>
                      <a:pt x="0" y="2547"/>
                      <a:pt x="442" y="4075"/>
                      <a:pt x="1662" y="4785"/>
                    </a:cubicBezTo>
                    <a:cubicBezTo>
                      <a:pt x="2071" y="5022"/>
                      <a:pt x="2519" y="5135"/>
                      <a:pt x="2962" y="5135"/>
                    </a:cubicBezTo>
                    <a:cubicBezTo>
                      <a:pt x="3824" y="5135"/>
                      <a:pt x="4668" y="4707"/>
                      <a:pt x="5173" y="3928"/>
                    </a:cubicBezTo>
                    <a:lnTo>
                      <a:pt x="2908" y="2614"/>
                    </a:lnTo>
                    <a:lnTo>
                      <a:pt x="2908" y="1"/>
                    </a:lnTo>
                    <a:cubicBezTo>
                      <a:pt x="2896" y="1"/>
                      <a:pt x="2884" y="1"/>
                      <a:pt x="2872" y="1"/>
                    </a:cubicBezTo>
                    <a:close/>
                  </a:path>
                </a:pathLst>
              </a:custGeom>
              <a:solidFill>
                <a:srgbClr val="88A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21;p54"/>
              <p:cNvSpPr/>
              <p:nvPr/>
            </p:nvSpPr>
            <p:spPr>
              <a:xfrm>
                <a:off x="5066500" y="1577875"/>
                <a:ext cx="653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927" extrusionOk="0">
                    <a:moveTo>
                      <a:pt x="0" y="0"/>
                    </a:moveTo>
                    <a:lnTo>
                      <a:pt x="0" y="2613"/>
                    </a:lnTo>
                    <a:lnTo>
                      <a:pt x="2265" y="3927"/>
                    </a:lnTo>
                    <a:cubicBezTo>
                      <a:pt x="2493" y="3525"/>
                      <a:pt x="2613" y="3082"/>
                      <a:pt x="2613" y="2613"/>
                    </a:cubicBezTo>
                    <a:cubicBezTo>
                      <a:pt x="2613" y="1180"/>
                      <a:pt x="1434" y="0"/>
                      <a:pt x="0" y="0"/>
                    </a:cubicBezTo>
                    <a:close/>
                  </a:path>
                </a:pathLst>
              </a:custGeom>
              <a:solidFill>
                <a:srgbClr val="E6F0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22;p54"/>
              <p:cNvSpPr/>
              <p:nvPr/>
            </p:nvSpPr>
            <p:spPr>
              <a:xfrm>
                <a:off x="4984750" y="1120900"/>
                <a:ext cx="272725" cy="154475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6179" extrusionOk="0">
                    <a:moveTo>
                      <a:pt x="1823" y="0"/>
                    </a:moveTo>
                    <a:lnTo>
                      <a:pt x="0" y="1059"/>
                    </a:lnTo>
                    <a:lnTo>
                      <a:pt x="10909" y="6178"/>
                    </a:lnTo>
                    <a:lnTo>
                      <a:pt x="10560" y="4088"/>
                    </a:lnTo>
                    <a:lnTo>
                      <a:pt x="1823" y="0"/>
                    </a:ln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23;p54"/>
              <p:cNvSpPr/>
              <p:nvPr/>
            </p:nvSpPr>
            <p:spPr>
              <a:xfrm>
                <a:off x="4997475" y="1136975"/>
                <a:ext cx="257650" cy="123975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4959" extrusionOk="0">
                    <a:moveTo>
                      <a:pt x="215" y="1"/>
                    </a:moveTo>
                    <a:lnTo>
                      <a:pt x="1" y="121"/>
                    </a:lnTo>
                    <a:lnTo>
                      <a:pt x="10306" y="4959"/>
                    </a:lnTo>
                    <a:lnTo>
                      <a:pt x="10266" y="4704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C3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24;p54"/>
              <p:cNvSpPr/>
              <p:nvPr/>
            </p:nvSpPr>
            <p:spPr>
              <a:xfrm>
                <a:off x="4944200" y="1120900"/>
                <a:ext cx="348125" cy="192325"/>
              </a:xfrm>
              <a:custGeom>
                <a:avLst/>
                <a:gdLst/>
                <a:ahLst/>
                <a:cxnLst/>
                <a:rect l="l" t="t" r="r" b="b"/>
                <a:pathLst>
                  <a:path w="13925" h="7693" extrusionOk="0">
                    <a:moveTo>
                      <a:pt x="711" y="0"/>
                    </a:moveTo>
                    <a:lnTo>
                      <a:pt x="1" y="1501"/>
                    </a:lnTo>
                    <a:lnTo>
                      <a:pt x="13227" y="7693"/>
                    </a:lnTo>
                    <a:lnTo>
                      <a:pt x="13924" y="6192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25;p54"/>
              <p:cNvSpPr/>
              <p:nvPr/>
            </p:nvSpPr>
            <p:spPr>
              <a:xfrm>
                <a:off x="5249075" y="2011050"/>
                <a:ext cx="67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53" extrusionOk="0">
                    <a:moveTo>
                      <a:pt x="94" y="1"/>
                    </a:moveTo>
                    <a:lnTo>
                      <a:pt x="14" y="228"/>
                    </a:lnTo>
                    <a:cubicBezTo>
                      <a:pt x="1" y="282"/>
                      <a:pt x="14" y="336"/>
                      <a:pt x="68" y="349"/>
                    </a:cubicBezTo>
                    <a:cubicBezTo>
                      <a:pt x="75" y="351"/>
                      <a:pt x="82" y="353"/>
                      <a:pt x="90" y="353"/>
                    </a:cubicBezTo>
                    <a:cubicBezTo>
                      <a:pt x="126" y="353"/>
                      <a:pt x="164" y="329"/>
                      <a:pt x="175" y="295"/>
                    </a:cubicBezTo>
                    <a:lnTo>
                      <a:pt x="269" y="68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26;p54"/>
              <p:cNvSpPr/>
              <p:nvPr/>
            </p:nvSpPr>
            <p:spPr>
              <a:xfrm>
                <a:off x="5248750" y="1938700"/>
                <a:ext cx="49925" cy="76400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3056" extrusionOk="0">
                    <a:moveTo>
                      <a:pt x="228" y="0"/>
                    </a:moveTo>
                    <a:cubicBezTo>
                      <a:pt x="14" y="603"/>
                      <a:pt x="0" y="1823"/>
                      <a:pt x="27" y="2466"/>
                    </a:cubicBezTo>
                    <a:lnTo>
                      <a:pt x="40" y="2962"/>
                    </a:lnTo>
                    <a:lnTo>
                      <a:pt x="295" y="3055"/>
                    </a:lnTo>
                    <a:lnTo>
                      <a:pt x="617" y="2680"/>
                    </a:lnTo>
                    <a:cubicBezTo>
                      <a:pt x="1032" y="2184"/>
                      <a:pt x="1796" y="1233"/>
                      <a:pt x="1997" y="630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627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27;p54"/>
              <p:cNvSpPr/>
              <p:nvPr/>
            </p:nvSpPr>
            <p:spPr>
              <a:xfrm>
                <a:off x="5254450" y="1613050"/>
                <a:ext cx="164175" cy="341400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13656" extrusionOk="0">
                    <a:moveTo>
                      <a:pt x="4369" y="0"/>
                    </a:moveTo>
                    <a:lnTo>
                      <a:pt x="0" y="13026"/>
                    </a:lnTo>
                    <a:lnTo>
                      <a:pt x="1769" y="13656"/>
                    </a:lnTo>
                    <a:lnTo>
                      <a:pt x="6566" y="764"/>
                    </a:lnTo>
                    <a:lnTo>
                      <a:pt x="4369" y="0"/>
                    </a:ln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28;p54"/>
              <p:cNvSpPr/>
              <p:nvPr/>
            </p:nvSpPr>
            <p:spPr>
              <a:xfrm>
                <a:off x="5307025" y="1781900"/>
                <a:ext cx="4962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698" fill="none" extrusionOk="0">
                    <a:moveTo>
                      <a:pt x="1" y="0"/>
                    </a:moveTo>
                    <a:lnTo>
                      <a:pt x="1984" y="697"/>
                    </a:lnTo>
                  </a:path>
                </a:pathLst>
              </a:custGeom>
              <a:noFill/>
              <a:ln w="4350" cap="flat" cmpd="sng">
                <a:solidFill>
                  <a:srgbClr val="C3CCA2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29;p54"/>
              <p:cNvSpPr/>
              <p:nvPr/>
            </p:nvSpPr>
            <p:spPr>
              <a:xfrm>
                <a:off x="5409550" y="1435450"/>
                <a:ext cx="65350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259" extrusionOk="0">
                    <a:moveTo>
                      <a:pt x="1579" y="1"/>
                    </a:moveTo>
                    <a:cubicBezTo>
                      <a:pt x="1200" y="1"/>
                      <a:pt x="848" y="239"/>
                      <a:pt x="711" y="618"/>
                    </a:cubicBezTo>
                    <a:lnTo>
                      <a:pt x="1" y="2642"/>
                    </a:lnTo>
                    <a:lnTo>
                      <a:pt x="1729" y="3258"/>
                    </a:lnTo>
                    <a:lnTo>
                      <a:pt x="2453" y="1235"/>
                    </a:lnTo>
                    <a:cubicBezTo>
                      <a:pt x="2614" y="752"/>
                      <a:pt x="2373" y="230"/>
                      <a:pt x="1890" y="55"/>
                    </a:cubicBezTo>
                    <a:cubicBezTo>
                      <a:pt x="1787" y="18"/>
                      <a:pt x="1682" y="1"/>
                      <a:pt x="1579" y="1"/>
                    </a:cubicBezTo>
                    <a:close/>
                  </a:path>
                </a:pathLst>
              </a:custGeom>
              <a:solidFill>
                <a:srgbClr val="627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30;p54"/>
              <p:cNvSpPr/>
              <p:nvPr/>
            </p:nvSpPr>
            <p:spPr>
              <a:xfrm>
                <a:off x="5408875" y="1498125"/>
                <a:ext cx="81100" cy="21075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8430" extrusionOk="0">
                    <a:moveTo>
                      <a:pt x="2936" y="1"/>
                    </a:moveTo>
                    <a:lnTo>
                      <a:pt x="1" y="8309"/>
                    </a:lnTo>
                    <a:lnTo>
                      <a:pt x="309" y="8430"/>
                    </a:lnTo>
                    <a:lnTo>
                      <a:pt x="3244" y="108"/>
                    </a:lnTo>
                    <a:lnTo>
                      <a:pt x="2936" y="1"/>
                    </a:ln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31;p54"/>
              <p:cNvSpPr/>
              <p:nvPr/>
            </p:nvSpPr>
            <p:spPr>
              <a:xfrm>
                <a:off x="5401525" y="1664450"/>
                <a:ext cx="221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657" extrusionOk="0">
                    <a:moveTo>
                      <a:pt x="752" y="0"/>
                    </a:moveTo>
                    <a:cubicBezTo>
                      <a:pt x="593" y="0"/>
                      <a:pt x="441" y="92"/>
                      <a:pt x="389" y="249"/>
                    </a:cubicBezTo>
                    <a:lnTo>
                      <a:pt x="67" y="1174"/>
                    </a:lnTo>
                    <a:cubicBezTo>
                      <a:pt x="0" y="1375"/>
                      <a:pt x="94" y="1589"/>
                      <a:pt x="295" y="1656"/>
                    </a:cubicBezTo>
                    <a:lnTo>
                      <a:pt x="884" y="21"/>
                    </a:lnTo>
                    <a:cubicBezTo>
                      <a:pt x="841" y="7"/>
                      <a:pt x="796" y="0"/>
                      <a:pt x="752" y="0"/>
                    </a:cubicBez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32;p54"/>
              <p:cNvSpPr/>
              <p:nvPr/>
            </p:nvSpPr>
            <p:spPr>
              <a:xfrm>
                <a:off x="5301350" y="1455575"/>
                <a:ext cx="175225" cy="34545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13818" extrusionOk="0">
                    <a:moveTo>
                      <a:pt x="4583" y="1"/>
                    </a:moveTo>
                    <a:lnTo>
                      <a:pt x="0" y="12960"/>
                    </a:lnTo>
                    <a:lnTo>
                      <a:pt x="2426" y="13817"/>
                    </a:lnTo>
                    <a:lnTo>
                      <a:pt x="7009" y="859"/>
                    </a:lnTo>
                    <a:lnTo>
                      <a:pt x="4583" y="1"/>
                    </a:ln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33;p54"/>
              <p:cNvSpPr/>
              <p:nvPr/>
            </p:nvSpPr>
            <p:spPr>
              <a:xfrm>
                <a:off x="5400850" y="1487075"/>
                <a:ext cx="64675" cy="32525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1301" extrusionOk="0">
                    <a:moveTo>
                      <a:pt x="161" y="1"/>
                    </a:moveTo>
                    <a:lnTo>
                      <a:pt x="0" y="443"/>
                    </a:lnTo>
                    <a:lnTo>
                      <a:pt x="2426" y="1300"/>
                    </a:lnTo>
                    <a:lnTo>
                      <a:pt x="2587" y="858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627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Google Shape;728;p46"/>
          <p:cNvSpPr txBox="1">
            <a:spLocks/>
          </p:cNvSpPr>
          <p:nvPr/>
        </p:nvSpPr>
        <p:spPr>
          <a:xfrm flipH="1">
            <a:off x="4711580" y="5201055"/>
            <a:ext cx="3449926" cy="93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Teko Light"/>
              <a:buNone/>
              <a:tabLst/>
              <a:defRPr/>
            </a:pPr>
            <a:endParaRPr kumimoji="0" lang="el-GR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43" name="Google Shape;729;p46"/>
          <p:cNvSpPr txBox="1">
            <a:spLocks/>
          </p:cNvSpPr>
          <p:nvPr/>
        </p:nvSpPr>
        <p:spPr>
          <a:xfrm flipH="1">
            <a:off x="3575683" y="5265831"/>
            <a:ext cx="4474721" cy="180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algn="ctr">
              <a:buClr>
                <a:schemeClr val="dk1"/>
              </a:buClr>
              <a:buSzPts val="1000"/>
            </a:pPr>
            <a:r>
              <a:rPr lang="el-GR" dirty="0" smtClean="0">
                <a:solidFill>
                  <a:schemeClr val="tx1">
                    <a:lumMod val="50000"/>
                  </a:schemeClr>
                </a:solidFill>
                <a:latin typeface="Teko Light"/>
                <a:ea typeface="Teko Light"/>
                <a:cs typeface="Teko Light"/>
                <a:sym typeface="Teko Light"/>
              </a:rPr>
              <a:t>Ακόμη και οι πιο μικρές μεταβολές , στο μέλλον  μπορεί να αποδειχθούν σημαντικές.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tabLst/>
              <a:defRPr/>
            </a:pPr>
            <a:endParaRPr kumimoji="0" lang="el-GR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/>
          <p:nvPr/>
        </p:nvSpPr>
        <p:spPr>
          <a:xfrm rot="-7658695">
            <a:off x="909340" y="5050126"/>
            <a:ext cx="15440573" cy="3957292"/>
          </a:xfrm>
          <a:custGeom>
            <a:avLst/>
            <a:gdLst/>
            <a:ahLst/>
            <a:cxnLst/>
            <a:rect l="l" t="t" r="r" b="b"/>
            <a:pathLst>
              <a:path w="83363" h="28487" extrusionOk="0">
                <a:moveTo>
                  <a:pt x="8782" y="9751"/>
                </a:moveTo>
                <a:cubicBezTo>
                  <a:pt x="9904" y="9751"/>
                  <a:pt x="11008" y="10189"/>
                  <a:pt x="11833" y="11014"/>
                </a:cubicBezTo>
                <a:cubicBezTo>
                  <a:pt x="13059" y="12240"/>
                  <a:pt x="13428" y="14096"/>
                  <a:pt x="12762" y="15705"/>
                </a:cubicBezTo>
                <a:cubicBezTo>
                  <a:pt x="12096" y="17313"/>
                  <a:pt x="10530" y="18362"/>
                  <a:pt x="8787" y="18362"/>
                </a:cubicBezTo>
                <a:cubicBezTo>
                  <a:pt x="6406" y="18362"/>
                  <a:pt x="4478" y="16435"/>
                  <a:pt x="4478" y="14054"/>
                </a:cubicBezTo>
                <a:cubicBezTo>
                  <a:pt x="4478" y="12318"/>
                  <a:pt x="5527" y="10745"/>
                  <a:pt x="7136" y="10079"/>
                </a:cubicBezTo>
                <a:cubicBezTo>
                  <a:pt x="7668" y="9858"/>
                  <a:pt x="8227" y="9751"/>
                  <a:pt x="8782" y="9751"/>
                </a:cubicBezTo>
                <a:close/>
                <a:moveTo>
                  <a:pt x="68293" y="3038"/>
                </a:moveTo>
                <a:cubicBezTo>
                  <a:pt x="69712" y="3038"/>
                  <a:pt x="71143" y="3313"/>
                  <a:pt x="72507" y="3879"/>
                </a:cubicBezTo>
                <a:cubicBezTo>
                  <a:pt x="76624" y="5586"/>
                  <a:pt x="79309" y="9604"/>
                  <a:pt x="79309" y="14054"/>
                </a:cubicBezTo>
                <a:cubicBezTo>
                  <a:pt x="79309" y="20140"/>
                  <a:pt x="74378" y="25072"/>
                  <a:pt x="68298" y="25072"/>
                </a:cubicBezTo>
                <a:cubicBezTo>
                  <a:pt x="63842" y="25072"/>
                  <a:pt x="59824" y="22386"/>
                  <a:pt x="58116" y="18270"/>
                </a:cubicBezTo>
                <a:cubicBezTo>
                  <a:pt x="56409" y="14153"/>
                  <a:pt x="57351" y="9420"/>
                  <a:pt x="60504" y="6267"/>
                </a:cubicBezTo>
                <a:cubicBezTo>
                  <a:pt x="62613" y="4158"/>
                  <a:pt x="65428" y="3038"/>
                  <a:pt x="68293" y="3038"/>
                </a:cubicBezTo>
                <a:close/>
                <a:moveTo>
                  <a:pt x="69116" y="1"/>
                </a:moveTo>
                <a:cubicBezTo>
                  <a:pt x="67760" y="1"/>
                  <a:pt x="66394" y="195"/>
                  <a:pt x="65060" y="591"/>
                </a:cubicBezTo>
                <a:cubicBezTo>
                  <a:pt x="64458" y="697"/>
                  <a:pt x="63863" y="839"/>
                  <a:pt x="63275" y="1038"/>
                </a:cubicBezTo>
                <a:cubicBezTo>
                  <a:pt x="60618" y="1895"/>
                  <a:pt x="58201" y="3595"/>
                  <a:pt x="55573" y="5388"/>
                </a:cubicBezTo>
                <a:cubicBezTo>
                  <a:pt x="51215" y="8364"/>
                  <a:pt x="46241" y="11574"/>
                  <a:pt x="38504" y="11574"/>
                </a:cubicBezTo>
                <a:cubicBezTo>
                  <a:pt x="35209" y="11574"/>
                  <a:pt x="27315" y="10837"/>
                  <a:pt x="20492" y="10128"/>
                </a:cubicBezTo>
                <a:cubicBezTo>
                  <a:pt x="19046" y="9980"/>
                  <a:pt x="17644" y="9824"/>
                  <a:pt x="16347" y="9682"/>
                </a:cubicBezTo>
                <a:cubicBezTo>
                  <a:pt x="14753" y="6941"/>
                  <a:pt x="11848" y="5331"/>
                  <a:pt x="8792" y="5331"/>
                </a:cubicBezTo>
                <a:cubicBezTo>
                  <a:pt x="8016" y="5331"/>
                  <a:pt x="7231" y="5435"/>
                  <a:pt x="6455" y="5650"/>
                </a:cubicBezTo>
                <a:cubicBezTo>
                  <a:pt x="2629" y="6713"/>
                  <a:pt x="0" y="10228"/>
                  <a:pt x="64" y="14203"/>
                </a:cubicBezTo>
                <a:cubicBezTo>
                  <a:pt x="128" y="18178"/>
                  <a:pt x="2863" y="21607"/>
                  <a:pt x="6725" y="22542"/>
                </a:cubicBezTo>
                <a:cubicBezTo>
                  <a:pt x="7415" y="22711"/>
                  <a:pt x="8109" y="22792"/>
                  <a:pt x="8796" y="22792"/>
                </a:cubicBezTo>
                <a:cubicBezTo>
                  <a:pt x="11951" y="22792"/>
                  <a:pt x="14933" y="21074"/>
                  <a:pt x="16481" y="18199"/>
                </a:cubicBezTo>
                <a:cubicBezTo>
                  <a:pt x="17629" y="18078"/>
                  <a:pt x="18855" y="17944"/>
                  <a:pt x="20123" y="17816"/>
                </a:cubicBezTo>
                <a:cubicBezTo>
                  <a:pt x="27032" y="17108"/>
                  <a:pt x="35152" y="16342"/>
                  <a:pt x="38504" y="16342"/>
                </a:cubicBezTo>
                <a:cubicBezTo>
                  <a:pt x="49422" y="16342"/>
                  <a:pt x="54829" y="22719"/>
                  <a:pt x="60795" y="25802"/>
                </a:cubicBezTo>
                <a:cubicBezTo>
                  <a:pt x="63258" y="27575"/>
                  <a:pt x="66177" y="28486"/>
                  <a:pt x="69121" y="28486"/>
                </a:cubicBezTo>
                <a:cubicBezTo>
                  <a:pt x="70987" y="28486"/>
                  <a:pt x="72864" y="28120"/>
                  <a:pt x="74640" y="27375"/>
                </a:cubicBezTo>
                <a:cubicBezTo>
                  <a:pt x="79210" y="25455"/>
                  <a:pt x="82455" y="21295"/>
                  <a:pt x="83207" y="16392"/>
                </a:cubicBezTo>
                <a:cubicBezTo>
                  <a:pt x="83313" y="15683"/>
                  <a:pt x="83362" y="14968"/>
                  <a:pt x="83362" y="14252"/>
                </a:cubicBezTo>
                <a:cubicBezTo>
                  <a:pt x="83362" y="9951"/>
                  <a:pt x="81428" y="5891"/>
                  <a:pt x="78091" y="3184"/>
                </a:cubicBezTo>
                <a:cubicBezTo>
                  <a:pt x="75521" y="1099"/>
                  <a:pt x="72345" y="1"/>
                  <a:pt x="691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ctrTitle"/>
          </p:nvPr>
        </p:nvSpPr>
        <p:spPr>
          <a:xfrm flipH="1">
            <a:off x="616848" y="2118823"/>
            <a:ext cx="3301800" cy="17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i="1" dirty="0" smtClean="0"/>
              <a:t>Μπορεί η Αφρική να μας φτάσει</a:t>
            </a:r>
            <a:r>
              <a:rPr lang="en-US" i="1" dirty="0" smtClean="0"/>
              <a:t>;</a:t>
            </a:r>
            <a:endParaRPr i="1" dirty="0"/>
          </a:p>
        </p:txBody>
      </p:sp>
      <p:sp>
        <p:nvSpPr>
          <p:cNvPr id="238" name="Google Shape;238;p33"/>
          <p:cNvSpPr txBox="1">
            <a:spLocks noGrp="1"/>
          </p:cNvSpPr>
          <p:nvPr>
            <p:ph type="subTitle" idx="1"/>
          </p:nvPr>
        </p:nvSpPr>
        <p:spPr>
          <a:xfrm flipH="1">
            <a:off x="616947" y="3923068"/>
            <a:ext cx="3151185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Ασχέτως</a:t>
            </a:r>
            <a:r>
              <a:rPr lang="en-US" dirty="0" smtClean="0"/>
              <a:t> </a:t>
            </a:r>
            <a:r>
              <a:rPr lang="el-GR" dirty="0" smtClean="0"/>
              <a:t>με το τι ισχυρίζονται κάποια μέσα η Αφρική έχει σημειώσει ραγδαία εξέλιξη στον τομέα της υγείας και της εκπαίδευσης.</a:t>
            </a:r>
            <a:endParaRPr dirty="0"/>
          </a:p>
        </p:txBody>
      </p:sp>
      <p:sp>
        <p:nvSpPr>
          <p:cNvPr id="239" name="Google Shape;239;p33"/>
          <p:cNvSpPr/>
          <p:nvPr/>
        </p:nvSpPr>
        <p:spPr>
          <a:xfrm>
            <a:off x="4827525" y="1083000"/>
            <a:ext cx="3049500" cy="4066800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27525" y="1083200"/>
            <a:ext cx="3049500" cy="4066000"/>
          </a:xfrm>
          <a:prstGeom prst="ellipse">
            <a:avLst/>
          </a:pr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"/>
          <p:cNvSpPr txBox="1">
            <a:spLocks noGrp="1"/>
          </p:cNvSpPr>
          <p:nvPr>
            <p:ph type="title" idx="8"/>
          </p:nvPr>
        </p:nvSpPr>
        <p:spPr>
          <a:xfrm>
            <a:off x="1115367" y="391541"/>
            <a:ext cx="7887956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dirty="0" smtClean="0"/>
              <a:t>Η χώρα που σημείωσε την ταχύτερη πτώση γεννήσεων ανά γυναίκα</a:t>
            </a:r>
            <a:endParaRPr sz="3200" dirty="0"/>
          </a:p>
        </p:txBody>
      </p:sp>
      <p:sp>
        <p:nvSpPr>
          <p:cNvPr id="354" name="Google Shape;354;p41"/>
          <p:cNvSpPr/>
          <p:nvPr/>
        </p:nvSpPr>
        <p:spPr>
          <a:xfrm rot="10800000">
            <a:off x="3878664" y="4511998"/>
            <a:ext cx="4269921" cy="1972537"/>
          </a:xfrm>
          <a:prstGeom prst="roundRect">
            <a:avLst>
              <a:gd name="adj" fmla="val 92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1"/>
          <p:cNvSpPr/>
          <p:nvPr/>
        </p:nvSpPr>
        <p:spPr>
          <a:xfrm rot="10800000">
            <a:off x="7506640" y="4929476"/>
            <a:ext cx="942600" cy="125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1"/>
          <p:cNvSpPr/>
          <p:nvPr/>
        </p:nvSpPr>
        <p:spPr>
          <a:xfrm>
            <a:off x="432081" y="1649333"/>
            <a:ext cx="4521757" cy="1954676"/>
          </a:xfrm>
          <a:prstGeom prst="roundRect">
            <a:avLst>
              <a:gd name="adj" fmla="val 92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1"/>
          <p:cNvSpPr/>
          <p:nvPr/>
        </p:nvSpPr>
        <p:spPr>
          <a:xfrm>
            <a:off x="162197" y="2027931"/>
            <a:ext cx="942600" cy="125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subTitle" idx="3"/>
          </p:nvPr>
        </p:nvSpPr>
        <p:spPr>
          <a:xfrm flipH="1">
            <a:off x="3999245" y="4930191"/>
            <a:ext cx="3456633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l-GR" dirty="0" smtClean="0"/>
              <a:t>Παρ’ όλα αυτά, παρατηρήθηκε παγκόσμια άγνοια σχετική με τις αλλαγές που έχουν προκύψει στην εν λόγω χώρα.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41"/>
          <p:cNvSpPr txBox="1">
            <a:spLocks noGrp="1"/>
          </p:cNvSpPr>
          <p:nvPr>
            <p:ph type="subTitle" idx="5"/>
          </p:nvPr>
        </p:nvSpPr>
        <p:spPr>
          <a:xfrm flipH="1">
            <a:off x="1245994" y="1994409"/>
            <a:ext cx="3597309" cy="1179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l-GR" dirty="0" smtClean="0"/>
              <a:t>Στο Ιράν παρά τις βελτιώσεις που έχουν προηγηθεί στον τομέα της εκπαίδευσης και της υγείας, παρατηρήθηκε μείωση  του αριθμού των βρεφών ανά γυναίκα. </a:t>
            </a:r>
          </a:p>
          <a:p>
            <a:pPr marL="0" lvl="0" indent="0"/>
            <a:endParaRPr lang="el-GR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41"/>
          <p:cNvSpPr/>
          <p:nvPr/>
        </p:nvSpPr>
        <p:spPr>
          <a:xfrm>
            <a:off x="227788" y="2136121"/>
            <a:ext cx="820500" cy="109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1"/>
          <p:cNvSpPr/>
          <p:nvPr/>
        </p:nvSpPr>
        <p:spPr>
          <a:xfrm>
            <a:off x="285922" y="2164239"/>
            <a:ext cx="700500" cy="93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1"/>
          <p:cNvSpPr/>
          <p:nvPr/>
        </p:nvSpPr>
        <p:spPr>
          <a:xfrm>
            <a:off x="7612573" y="5069851"/>
            <a:ext cx="700500" cy="93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389;p41"/>
          <p:cNvGrpSpPr/>
          <p:nvPr/>
        </p:nvGrpSpPr>
        <p:grpSpPr>
          <a:xfrm>
            <a:off x="7820617" y="5268650"/>
            <a:ext cx="314662" cy="478665"/>
            <a:chOff x="-55576850" y="3198125"/>
            <a:chExt cx="279625" cy="319025"/>
          </a:xfrm>
        </p:grpSpPr>
        <p:sp>
          <p:nvSpPr>
            <p:cNvPr id="390" name="Google Shape;390;p41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94;p41"/>
          <p:cNvGrpSpPr/>
          <p:nvPr/>
        </p:nvGrpSpPr>
        <p:grpSpPr>
          <a:xfrm>
            <a:off x="462457" y="2417310"/>
            <a:ext cx="314662" cy="478628"/>
            <a:chOff x="-56766175" y="3198925"/>
            <a:chExt cx="279625" cy="319000"/>
          </a:xfrm>
        </p:grpSpPr>
        <p:sp>
          <p:nvSpPr>
            <p:cNvPr id="395" name="Google Shape;395;p41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" name="54 - Εικόνα" descr="babies-per-woman-1024x64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647" y="3856001"/>
            <a:ext cx="3319228" cy="2787633"/>
          </a:xfrm>
          <a:prstGeom prst="rect">
            <a:avLst/>
          </a:prstGeom>
        </p:spPr>
      </p:pic>
      <p:pic>
        <p:nvPicPr>
          <p:cNvPr id="57" name="56 - Εικόνα" descr="iran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3219" y="2051142"/>
            <a:ext cx="3067397" cy="219428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Προβολή στην οθόνη (4:3)</PresentationFormat>
  <Paragraphs>54</Paragraphs>
  <Slides>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Factfulness  </vt:lpstr>
      <vt:lpstr>Περιεχόμενα</vt:lpstr>
      <vt:lpstr>Το ένστικτο του πεπρωμένου</vt:lpstr>
      <vt:lpstr>Εγκυρογνωμοσίνη- ένστικτο του πεπρομένου</vt:lpstr>
      <vt:lpstr>Για  ποιους  λόγους   το  ένστικτο  του πεπρωμένου  υφίσταται;</vt:lpstr>
      <vt:lpstr>Οι  βράχοι  κινούνται</vt:lpstr>
      <vt:lpstr>Μπορεί η Αφρική να μας φτάσει;</vt:lpstr>
      <vt:lpstr>Η χώρα που σημείωσε την ταχύτερη πτώση γεννήσεων ανά γυναίκα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Factfulness  </dc:title>
  <dc:creator>mitsos kakoulidis</dc:creator>
  <cp:lastModifiedBy>mitsos kakoulidis</cp:lastModifiedBy>
  <cp:revision>1</cp:revision>
  <dcterms:created xsi:type="dcterms:W3CDTF">2022-07-07T13:43:50Z</dcterms:created>
  <dcterms:modified xsi:type="dcterms:W3CDTF">2022-07-07T13:44:40Z</dcterms:modified>
</cp:coreProperties>
</file>