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0" r:id="rId4"/>
    <p:sldId id="261" r:id="rId5"/>
    <p:sldId id="259" r:id="rId6"/>
    <p:sldId id="258"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5C425-E050-41CB-B747-78D54B8B4122}" v="1899" dt="2022-06-22T21:17:27.428"/>
    <p1510:client id="{EEBD9445-E0DA-4480-B1E2-6D3823BCD9BF}" v="705" dt="2022-06-24T12:21:46.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6/24/2022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0469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33E54A-A8CA-48C1-9504-691B58049D29}" type="datetimeFigureOut">
              <a:rPr lang="en-US" dirty="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85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F6C806-BBF7-471C-9527-881CE2266695}" type="datetimeFigureOut">
              <a:rPr lang="en-US" dirty="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6458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94063-DF36-4330-A365-08DA1FA5B7D6}" type="datetimeFigureOut">
              <a:rPr lang="en-US" dirty="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876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4995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FCFA4AC-08CC-42CE-BD01-C191750A04EC}" type="datetimeFigureOut">
              <a:rPr lang="en-US" dirty="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6978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BA7A723-92A7-435B-B681-F25B092FEFEB}" type="datetimeFigureOut">
              <a:rPr lang="en-US" dirty="0"/>
              <a:t>6/24/2022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335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6/24/2022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756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6/24/2022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6592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8083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2545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6/24/2022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9248994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61872" y="647192"/>
            <a:ext cx="9418320" cy="1125728"/>
          </a:xfrm>
        </p:spPr>
        <p:txBody>
          <a:bodyPr>
            <a:normAutofit fontScale="90000"/>
          </a:bodyPr>
          <a:lstStyle/>
          <a:p>
            <a:r>
              <a:rPr lang="el-GR" sz="2000" dirty="0"/>
              <a:t>                                                   </a:t>
            </a:r>
            <a:br>
              <a:rPr lang="el-GR" sz="2000" dirty="0"/>
            </a:br>
            <a:r>
              <a:rPr lang="el-GR" sz="2000" dirty="0"/>
              <a:t>                                                            ΚΕΦΑΛΑΙΟ   ΠΕΝΤΕ</a:t>
            </a:r>
            <a:br>
              <a:rPr lang="el-GR" sz="2000" dirty="0"/>
            </a:br>
            <a:r>
              <a:rPr lang="el-GR" sz="2000" dirty="0">
                <a:ea typeface="+mj-lt"/>
                <a:cs typeface="+mj-lt"/>
              </a:rPr>
              <a:t>                                      </a:t>
            </a:r>
            <a:br>
              <a:rPr lang="el-GR" sz="2000" dirty="0">
                <a:ea typeface="+mj-lt"/>
                <a:cs typeface="+mj-lt"/>
              </a:rPr>
            </a:br>
            <a:r>
              <a:rPr lang="el-GR" sz="2000" dirty="0">
                <a:ea typeface="+mj-lt"/>
                <a:cs typeface="+mj-lt"/>
              </a:rPr>
              <a:t>                                    </a:t>
            </a:r>
            <a:r>
              <a:rPr lang="el-GR" sz="2800" b="1" dirty="0">
                <a:ea typeface="+mj-lt"/>
                <a:cs typeface="+mj-lt"/>
              </a:rPr>
              <a:t>ΤΟ ΕΝΣΤΙΚΤΟ ΤΟΥ ΜΕΓΕΘΟΥΣ</a:t>
            </a:r>
            <a:br>
              <a:rPr lang="el-GR" sz="2800" dirty="0"/>
            </a:br>
            <a:br>
              <a:rPr lang="el-GR" sz="2000" dirty="0"/>
            </a:br>
            <a:endParaRPr lang="el-GR" sz="2000" dirty="0"/>
          </a:p>
        </p:txBody>
      </p:sp>
      <p:sp>
        <p:nvSpPr>
          <p:cNvPr id="3" name="Υπότιτλος 2"/>
          <p:cNvSpPr>
            <a:spLocks noGrp="1"/>
          </p:cNvSpPr>
          <p:nvPr>
            <p:ph type="subTitle" idx="1"/>
          </p:nvPr>
        </p:nvSpPr>
        <p:spPr>
          <a:xfrm>
            <a:off x="1261872" y="1894840"/>
            <a:ext cx="9418320" cy="4597400"/>
          </a:xfrm>
        </p:spPr>
        <p:txBody>
          <a:bodyPr vert="horz" lIns="91440" tIns="45720" rIns="91440" bIns="45720" rtlCol="0" anchor="t">
            <a:normAutofit/>
          </a:bodyPr>
          <a:lstStyle/>
          <a:p>
            <a:endParaRPr lang="el-GR"/>
          </a:p>
        </p:txBody>
      </p:sp>
      <p:pic>
        <p:nvPicPr>
          <p:cNvPr id="4" name="Εικόνα 4" descr="Εικόνα που περιέχει γραμμικό σχέδιο&#10;&#10;Περιγραφή που δημιουργήθηκε αυτόματα">
            <a:extLst>
              <a:ext uri="{FF2B5EF4-FFF2-40B4-BE49-F238E27FC236}">
                <a16:creationId xmlns:a16="http://schemas.microsoft.com/office/drawing/2014/main" id="{F50C3DE5-6332-1679-526E-6BFEFB5195EF}"/>
              </a:ext>
            </a:extLst>
          </p:cNvPr>
          <p:cNvPicPr>
            <a:picLocks noChangeAspect="1"/>
          </p:cNvPicPr>
          <p:nvPr/>
        </p:nvPicPr>
        <p:blipFill>
          <a:blip r:embed="rId2"/>
          <a:stretch>
            <a:fillRect/>
          </a:stretch>
        </p:blipFill>
        <p:spPr>
          <a:xfrm>
            <a:off x="3476487" y="2260583"/>
            <a:ext cx="5239026" cy="3408050"/>
          </a:xfrm>
          <a:prstGeom prst="rect">
            <a:avLst/>
          </a:prstGeom>
        </p:spPr>
      </p:pic>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B9D314-A6A9-FC02-A21E-9BE3045E059D}"/>
              </a:ext>
            </a:extLst>
          </p:cNvPr>
          <p:cNvSpPr>
            <a:spLocks noGrp="1"/>
          </p:cNvSpPr>
          <p:nvPr>
            <p:ph type="title"/>
          </p:nvPr>
        </p:nvSpPr>
        <p:spPr>
          <a:xfrm flipV="1">
            <a:off x="9786112" y="268922"/>
            <a:ext cx="1158240" cy="5440998"/>
          </a:xfrm>
        </p:spPr>
        <p:txBody>
          <a:bodyPr/>
          <a:lstStyle/>
          <a:p>
            <a:endParaRPr lang="el-GR"/>
          </a:p>
        </p:txBody>
      </p:sp>
      <p:sp>
        <p:nvSpPr>
          <p:cNvPr id="3" name="Θέση περιεχομένου 2">
            <a:extLst>
              <a:ext uri="{FF2B5EF4-FFF2-40B4-BE49-F238E27FC236}">
                <a16:creationId xmlns:a16="http://schemas.microsoft.com/office/drawing/2014/main" id="{E98BE2A3-4CB6-0363-E833-84D5B7413C8B}"/>
              </a:ext>
            </a:extLst>
          </p:cNvPr>
          <p:cNvSpPr>
            <a:spLocks noGrp="1"/>
          </p:cNvSpPr>
          <p:nvPr>
            <p:ph idx="1"/>
          </p:nvPr>
        </p:nvSpPr>
        <p:spPr>
          <a:xfrm>
            <a:off x="256032" y="213360"/>
            <a:ext cx="8483600" cy="5347017"/>
          </a:xfrm>
        </p:spPr>
        <p:txBody>
          <a:bodyPr vert="horz" lIns="91440" tIns="45720" rIns="91440" bIns="45720" rtlCol="0" anchor="t">
            <a:noAutofit/>
          </a:bodyPr>
          <a:lstStyle/>
          <a:p>
            <a:pPr>
              <a:buNone/>
            </a:pPr>
            <a:r>
              <a:rPr lang="el-GR" sz="2000" b="1" dirty="0">
                <a:ea typeface="+mn-lt"/>
                <a:cs typeface="+mn-lt"/>
              </a:rPr>
              <a:t>« Πως θέτουμε υπό έλεγχο το ένστικτο του μεγέθους»</a:t>
            </a:r>
            <a:endParaRPr lang="el-GR" sz="2000" b="1"/>
          </a:p>
          <a:p>
            <a:pPr>
              <a:buNone/>
            </a:pPr>
            <a:r>
              <a:rPr lang="el-GR" dirty="0">
                <a:ea typeface="+mn-lt"/>
                <a:cs typeface="+mn-lt"/>
              </a:rPr>
              <a:t>Μέσω της σύγκρισης και της διαίρεσης.</a:t>
            </a:r>
            <a:endParaRPr lang="el-GR"/>
          </a:p>
          <a:p>
            <a:pPr>
              <a:buNone/>
            </a:pPr>
            <a:r>
              <a:rPr lang="el-GR" sz="2000" b="1" dirty="0">
                <a:ea typeface="+mn-lt"/>
                <a:cs typeface="+mn-lt"/>
              </a:rPr>
              <a:t>«Σύγκριση αριθμών»</a:t>
            </a:r>
            <a:endParaRPr lang="el-GR" sz="2000" b="1"/>
          </a:p>
          <a:p>
            <a:pPr>
              <a:buNone/>
            </a:pPr>
            <a:r>
              <a:rPr lang="el-GR" dirty="0">
                <a:ea typeface="+mn-lt"/>
                <a:cs typeface="+mn-lt"/>
              </a:rPr>
              <a:t>Κανένας αριθμός από μόνος του δεν είναι σημαντικός και δεν</a:t>
            </a:r>
            <a:endParaRPr lang="el-GR"/>
          </a:p>
          <a:p>
            <a:pPr>
              <a:buNone/>
            </a:pPr>
            <a:r>
              <a:rPr lang="el-GR" dirty="0">
                <a:ea typeface="+mn-lt"/>
                <a:cs typeface="+mn-lt"/>
              </a:rPr>
              <a:t>προσφέρει κάποια πληροφορία. Πρέπει να υπάρχει μέτρο</a:t>
            </a:r>
            <a:endParaRPr lang="el-GR"/>
          </a:p>
          <a:p>
            <a:pPr>
              <a:buNone/>
            </a:pPr>
            <a:r>
              <a:rPr lang="el-GR" dirty="0">
                <a:ea typeface="+mn-lt"/>
                <a:cs typeface="+mn-lt"/>
              </a:rPr>
              <a:t>σύγκρισης και για την επίτευξη αυτού χρειάζονται σίγουρα</a:t>
            </a:r>
            <a:endParaRPr lang="el-GR"/>
          </a:p>
          <a:p>
            <a:pPr>
              <a:buNone/>
            </a:pPr>
            <a:r>
              <a:rPr lang="el-GR" dirty="0">
                <a:ea typeface="+mn-lt"/>
                <a:cs typeface="+mn-lt"/>
              </a:rPr>
              <a:t>παραπάνω από ένας αριθμοί.</a:t>
            </a:r>
            <a:endParaRPr lang="el-GR"/>
          </a:p>
          <a:p>
            <a:pPr>
              <a:buNone/>
            </a:pPr>
            <a:r>
              <a:rPr lang="el-GR" sz="2000" b="1" dirty="0">
                <a:ea typeface="+mn-lt"/>
                <a:cs typeface="+mn-lt"/>
              </a:rPr>
              <a:t>« 4,2 εκατομμύρια νεκρά βρέφη»</a:t>
            </a:r>
            <a:endParaRPr lang="el-GR" sz="2000" b="1"/>
          </a:p>
          <a:p>
            <a:pPr>
              <a:buNone/>
            </a:pPr>
            <a:r>
              <a:rPr lang="el-GR" dirty="0">
                <a:ea typeface="+mn-lt"/>
                <a:cs typeface="+mn-lt"/>
              </a:rPr>
              <a:t>Ο συγγραφέας υποστηρίζει την παραπάνω άποψη του</a:t>
            </a:r>
            <a:endParaRPr lang="el-GR"/>
          </a:p>
          <a:p>
            <a:pPr>
              <a:buNone/>
            </a:pPr>
            <a:r>
              <a:rPr lang="el-GR" dirty="0">
                <a:ea typeface="+mn-lt"/>
                <a:cs typeface="+mn-lt"/>
              </a:rPr>
              <a:t>φέρνοντας παράδειγμα τα 4,2 εκατομμύρια βρέφη τα οποία</a:t>
            </a:r>
            <a:endParaRPr lang="el-GR"/>
          </a:p>
          <a:p>
            <a:pPr>
              <a:buNone/>
            </a:pPr>
            <a:r>
              <a:rPr lang="el-GR" dirty="0">
                <a:ea typeface="+mn-lt"/>
                <a:cs typeface="+mn-lt"/>
              </a:rPr>
              <a:t>πέθανα την χρονιά 2016 το οποίο από μόνο του φαντάζει ένα</a:t>
            </a:r>
            <a:endParaRPr lang="el-GR"/>
          </a:p>
          <a:p>
            <a:pPr>
              <a:buNone/>
            </a:pPr>
            <a:r>
              <a:rPr lang="el-GR" dirty="0">
                <a:ea typeface="+mn-lt"/>
                <a:cs typeface="+mn-lt"/>
              </a:rPr>
              <a:t>μεγάλο νούμερο ενώ σε σύγκριση με τα νούμερα των</a:t>
            </a:r>
            <a:endParaRPr lang="el-GR"/>
          </a:p>
          <a:p>
            <a:pPr>
              <a:buNone/>
            </a:pPr>
            <a:r>
              <a:rPr lang="el-GR" dirty="0">
                <a:ea typeface="+mn-lt"/>
                <a:cs typeface="+mn-lt"/>
              </a:rPr>
              <a:t>προηγούμενων χρονών δεν φαντάζει πλέον τόσο μεγάλο το</a:t>
            </a:r>
            <a:endParaRPr lang="el-GR"/>
          </a:p>
          <a:p>
            <a:pPr marL="0" indent="0">
              <a:buNone/>
            </a:pPr>
            <a:r>
              <a:rPr lang="el-GR" dirty="0">
                <a:ea typeface="+mn-lt"/>
                <a:cs typeface="+mn-lt"/>
              </a:rPr>
              <a:t>νούμερο του 2016.</a:t>
            </a:r>
            <a:endParaRPr lang="el-GR"/>
          </a:p>
        </p:txBody>
      </p:sp>
    </p:spTree>
    <p:extLst>
      <p:ext uri="{BB962C8B-B14F-4D97-AF65-F5344CB8AC3E}">
        <p14:creationId xmlns:p14="http://schemas.microsoft.com/office/powerpoint/2010/main" val="417980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36B722-EA71-C3B0-816A-F451A37E973B}"/>
              </a:ext>
            </a:extLst>
          </p:cNvPr>
          <p:cNvSpPr>
            <a:spLocks noGrp="1"/>
          </p:cNvSpPr>
          <p:nvPr>
            <p:ph type="title"/>
          </p:nvPr>
        </p:nvSpPr>
        <p:spPr>
          <a:xfrm>
            <a:off x="164592" y="121920"/>
            <a:ext cx="9692640" cy="827722"/>
          </a:xfrm>
        </p:spPr>
        <p:txBody>
          <a:bodyPr>
            <a:normAutofit/>
          </a:bodyPr>
          <a:lstStyle/>
          <a:p>
            <a:r>
              <a:rPr lang="el-GR" sz="3200" b="1" dirty="0"/>
              <a:t>Ο Κανόνας 80/20</a:t>
            </a:r>
          </a:p>
        </p:txBody>
      </p:sp>
      <p:sp>
        <p:nvSpPr>
          <p:cNvPr id="3" name="Θέση περιεχομένου 2">
            <a:extLst>
              <a:ext uri="{FF2B5EF4-FFF2-40B4-BE49-F238E27FC236}">
                <a16:creationId xmlns:a16="http://schemas.microsoft.com/office/drawing/2014/main" id="{DB2435FB-1333-9A5D-49C8-E1D2B9463DD7}"/>
              </a:ext>
            </a:extLst>
          </p:cNvPr>
          <p:cNvSpPr>
            <a:spLocks noGrp="1"/>
          </p:cNvSpPr>
          <p:nvPr>
            <p:ph idx="1"/>
          </p:nvPr>
        </p:nvSpPr>
        <p:spPr>
          <a:xfrm>
            <a:off x="1274" y="1180683"/>
            <a:ext cx="10769600" cy="5204777"/>
          </a:xfrm>
        </p:spPr>
        <p:txBody>
          <a:bodyPr vert="horz" lIns="91440" tIns="45720" rIns="91440" bIns="45720" rtlCol="0" anchor="t">
            <a:normAutofit/>
          </a:bodyPr>
          <a:lstStyle/>
          <a:p>
            <a:r>
              <a:rPr lang="el-GR" sz="2400" dirty="0"/>
              <a:t>Είναι εύκολο να διογκώσουμε τα πράγματα, αλλά ευτυχώς υπάρχουν μερικοί εύκολοι τρόποι αντιμετώπισης του προβλήματος. Κάθε φορά που θέλετε να συγκρίνετε αριθμούς και να διερευνήσετε ποιοι είναι οι σημαντικότεροι, χρησιμοποιήσετε τον κανόνα 80/20.Τα στοιχεία που καταγράφονται σε έναν κατάλογο είναι εξίσου σημαντικά, μία υποομάδα τους όμως υπερβαίνει την σπουδαιότητα των υπολοίπων. </a:t>
            </a:r>
          </a:p>
        </p:txBody>
      </p:sp>
      <p:pic>
        <p:nvPicPr>
          <p:cNvPr id="4" name="Εικόνα 4">
            <a:extLst>
              <a:ext uri="{FF2B5EF4-FFF2-40B4-BE49-F238E27FC236}">
                <a16:creationId xmlns:a16="http://schemas.microsoft.com/office/drawing/2014/main" id="{9E6DF1A9-05CF-FCB1-3396-D539F7E9DEF6}"/>
              </a:ext>
            </a:extLst>
          </p:cNvPr>
          <p:cNvPicPr>
            <a:picLocks noChangeAspect="1"/>
          </p:cNvPicPr>
          <p:nvPr/>
        </p:nvPicPr>
        <p:blipFill>
          <a:blip r:embed="rId2"/>
          <a:stretch>
            <a:fillRect/>
          </a:stretch>
        </p:blipFill>
        <p:spPr>
          <a:xfrm>
            <a:off x="2472518" y="3581660"/>
            <a:ext cx="5688842" cy="3152113"/>
          </a:xfrm>
          <a:prstGeom prst="rect">
            <a:avLst/>
          </a:prstGeom>
        </p:spPr>
      </p:pic>
    </p:spTree>
    <p:extLst>
      <p:ext uri="{BB962C8B-B14F-4D97-AF65-F5344CB8AC3E}">
        <p14:creationId xmlns:p14="http://schemas.microsoft.com/office/powerpoint/2010/main" val="87761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2CCF8-6E01-0A28-C605-A963CEDE230E}"/>
              </a:ext>
            </a:extLst>
          </p:cNvPr>
          <p:cNvSpPr>
            <a:spLocks noGrp="1"/>
          </p:cNvSpPr>
          <p:nvPr>
            <p:ph type="title"/>
          </p:nvPr>
        </p:nvSpPr>
        <p:spPr>
          <a:xfrm>
            <a:off x="261036" y="195163"/>
            <a:ext cx="9692640" cy="870637"/>
          </a:xfrm>
        </p:spPr>
        <p:txBody>
          <a:bodyPr>
            <a:normAutofit fontScale="90000"/>
          </a:bodyPr>
          <a:lstStyle/>
          <a:p>
            <a:r>
              <a:rPr lang="el-GR" sz="4000" b="1" dirty="0"/>
              <a:t>Ο Κωδικός PIN  του σύγχρονου κόσμου </a:t>
            </a:r>
          </a:p>
        </p:txBody>
      </p:sp>
      <p:sp>
        <p:nvSpPr>
          <p:cNvPr id="3" name="Θέση περιεχομένου 2">
            <a:extLst>
              <a:ext uri="{FF2B5EF4-FFF2-40B4-BE49-F238E27FC236}">
                <a16:creationId xmlns:a16="http://schemas.microsoft.com/office/drawing/2014/main" id="{451E9F79-85CB-A4FF-7DD3-2338EBE0024F}"/>
              </a:ext>
            </a:extLst>
          </p:cNvPr>
          <p:cNvSpPr>
            <a:spLocks noGrp="1"/>
          </p:cNvSpPr>
          <p:nvPr>
            <p:ph idx="1"/>
          </p:nvPr>
        </p:nvSpPr>
        <p:spPr>
          <a:xfrm>
            <a:off x="261036" y="1351129"/>
            <a:ext cx="10710762" cy="5318053"/>
          </a:xfrm>
        </p:spPr>
        <p:txBody>
          <a:bodyPr vert="horz" lIns="91440" tIns="45720" rIns="91440" bIns="45720" rtlCol="0" anchor="t">
            <a:normAutofit/>
          </a:bodyPr>
          <a:lstStyle/>
          <a:p>
            <a:r>
              <a:rPr lang="el-GR" sz="2600" dirty="0"/>
              <a:t>Θα κατανοούσαμε καλύτερα τον κόσμο και θα παίρναμε καλύτερες αποφάσεις αν γνωρίζουμε που ζει το μεγαλύτερο τμήμα του πληθυσμού και που προβλέπεται ότι θα ζει στο μέλλον. Εάν μετατρέπαμε τους πληθυσμούς κάθε ηπείρου σε PIN, ο κωδικός αναγνώρισης του πληθυσμού θα ήταν 1-1-1-4 και η σειρά θα ήταν Αμερική, Ευρώπη, Αφρική, Ασία. Με την πάροδο των χρόνων όμως οι επιστήμονες αναμένουν ότι το νέο PIN θα είναι 1-1-4-5 (ραγδαία αύξηση)</a:t>
            </a:r>
          </a:p>
        </p:txBody>
      </p:sp>
      <p:pic>
        <p:nvPicPr>
          <p:cNvPr id="4" name="Εικόνα 4" descr="Εικόνα που περιέχει στολισμένος&#10;&#10;Περιγραφή που δημιουργήθηκε αυτόματα">
            <a:extLst>
              <a:ext uri="{FF2B5EF4-FFF2-40B4-BE49-F238E27FC236}">
                <a16:creationId xmlns:a16="http://schemas.microsoft.com/office/drawing/2014/main" id="{A359D2C6-398C-98C8-379D-BA0B2D617DB6}"/>
              </a:ext>
            </a:extLst>
          </p:cNvPr>
          <p:cNvPicPr>
            <a:picLocks noChangeAspect="1"/>
          </p:cNvPicPr>
          <p:nvPr/>
        </p:nvPicPr>
        <p:blipFill>
          <a:blip r:embed="rId2"/>
          <a:stretch>
            <a:fillRect/>
          </a:stretch>
        </p:blipFill>
        <p:spPr>
          <a:xfrm>
            <a:off x="3830630" y="4250767"/>
            <a:ext cx="3721288" cy="2124500"/>
          </a:xfrm>
          <a:prstGeom prst="rect">
            <a:avLst/>
          </a:prstGeom>
        </p:spPr>
      </p:pic>
    </p:spTree>
    <p:extLst>
      <p:ext uri="{BB962C8B-B14F-4D97-AF65-F5344CB8AC3E}">
        <p14:creationId xmlns:p14="http://schemas.microsoft.com/office/powerpoint/2010/main" val="75159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DEFAD4-4F9E-353E-1283-620B61F833F8}"/>
              </a:ext>
            </a:extLst>
          </p:cNvPr>
          <p:cNvSpPr>
            <a:spLocks noGrp="1"/>
          </p:cNvSpPr>
          <p:nvPr>
            <p:ph type="title"/>
          </p:nvPr>
        </p:nvSpPr>
        <p:spPr>
          <a:xfrm>
            <a:off x="1363472" y="-457200"/>
            <a:ext cx="9591040" cy="329882"/>
          </a:xfrm>
        </p:spPr>
        <p:txBody>
          <a:bodyPr>
            <a:normAutofit fontScale="90000"/>
          </a:bodyPr>
          <a:lstStyle/>
          <a:p>
            <a:endParaRPr lang="el-GR"/>
          </a:p>
        </p:txBody>
      </p:sp>
      <p:sp>
        <p:nvSpPr>
          <p:cNvPr id="3" name="Θέση περιεχομένου 2">
            <a:extLst>
              <a:ext uri="{FF2B5EF4-FFF2-40B4-BE49-F238E27FC236}">
                <a16:creationId xmlns:a16="http://schemas.microsoft.com/office/drawing/2014/main" id="{91253134-F60D-9F2C-5129-B8D59ACEE744}"/>
              </a:ext>
            </a:extLst>
          </p:cNvPr>
          <p:cNvSpPr>
            <a:spLocks noGrp="1"/>
          </p:cNvSpPr>
          <p:nvPr>
            <p:ph idx="1"/>
          </p:nvPr>
        </p:nvSpPr>
        <p:spPr>
          <a:xfrm>
            <a:off x="52832" y="50800"/>
            <a:ext cx="9804400" cy="6129337"/>
          </a:xfrm>
        </p:spPr>
        <p:txBody>
          <a:bodyPr vert="horz" lIns="91440" tIns="45720" rIns="91440" bIns="45720" rtlCol="0" anchor="t">
            <a:normAutofit/>
          </a:bodyPr>
          <a:lstStyle/>
          <a:p>
            <a:pPr marL="0" indent="0">
              <a:buNone/>
            </a:pPr>
            <a:r>
              <a:rPr lang="el-GR" sz="2800" b="1" dirty="0"/>
              <a:t>Είναι επικίνδυνα εκεί έξω </a:t>
            </a:r>
          </a:p>
          <a:p>
            <a:endParaRPr lang="el-GR" sz="2400" dirty="0"/>
          </a:p>
          <a:p>
            <a:pPr marL="0" indent="0">
              <a:buNone/>
            </a:pPr>
            <a:r>
              <a:rPr lang="el-GR" sz="2800" dirty="0"/>
              <a:t>Παρά την εξάλειψη των περισσότερων κινδύνων, δεν είναι λίγοι αυτοί που φοβούνται, </a:t>
            </a:r>
            <a:r>
              <a:rPr lang="el-GR" sz="2800" dirty="0" err="1"/>
              <a:t>παραδειγματιζόμενοι</a:t>
            </a:r>
            <a:r>
              <a:rPr lang="el-GR" sz="2800" dirty="0"/>
              <a:t> από φυσικές και μη καταστροφές και ατυχήματα του " Εκεί έξω '', χωρίς όμως να αναλογιστούν πως το '' Εκεί έξω '', απέχει κατά εκατομμύρια από τον </a:t>
            </a:r>
            <a:r>
              <a:rPr lang="el-GR" sz="2800" dirty="0" err="1"/>
              <a:t>περιφρουριμένο</a:t>
            </a:r>
            <a:r>
              <a:rPr lang="el-GR" sz="2800" dirty="0"/>
              <a:t> κόσμο στον οποίο ζουν, συνεπώς είναι αναπόφευκτη η αποφυγή κινδύνου και τρομακτικών συμβάντων. Μερίδιο ευθύνης και η τηλεόραση η οποία παρουσιάζει τα μέρη του πλανήτη μας σε μία ιδιαίτερη ημέρα που θα συμβεί κάτι ασυνήθιστο.   </a:t>
            </a:r>
          </a:p>
        </p:txBody>
      </p:sp>
    </p:spTree>
    <p:extLst>
      <p:ext uri="{BB962C8B-B14F-4D97-AF65-F5344CB8AC3E}">
        <p14:creationId xmlns:p14="http://schemas.microsoft.com/office/powerpoint/2010/main" val="2065087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1E1D2D-64F7-152A-A589-BE58A9ED91A8}"/>
              </a:ext>
            </a:extLst>
          </p:cNvPr>
          <p:cNvSpPr>
            <a:spLocks noGrp="1"/>
          </p:cNvSpPr>
          <p:nvPr>
            <p:ph type="title"/>
          </p:nvPr>
        </p:nvSpPr>
        <p:spPr>
          <a:xfrm flipV="1">
            <a:off x="784352" y="-767398"/>
            <a:ext cx="9519920" cy="706438"/>
          </a:xfrm>
        </p:spPr>
        <p:txBody>
          <a:bodyPr>
            <a:normAutofit/>
          </a:bodyPr>
          <a:lstStyle/>
          <a:p>
            <a:endParaRPr lang="el-GR"/>
          </a:p>
        </p:txBody>
      </p:sp>
      <p:sp>
        <p:nvSpPr>
          <p:cNvPr id="3" name="Θέση περιεχομένου 2">
            <a:extLst>
              <a:ext uri="{FF2B5EF4-FFF2-40B4-BE49-F238E27FC236}">
                <a16:creationId xmlns:a16="http://schemas.microsoft.com/office/drawing/2014/main" id="{03C0FF4C-0AEE-CDD6-7B59-2AC37AA9B7E0}"/>
              </a:ext>
            </a:extLst>
          </p:cNvPr>
          <p:cNvSpPr>
            <a:spLocks noGrp="1"/>
          </p:cNvSpPr>
          <p:nvPr>
            <p:ph idx="1"/>
          </p:nvPr>
        </p:nvSpPr>
        <p:spPr>
          <a:xfrm>
            <a:off x="62992" y="81280"/>
            <a:ext cx="11206480" cy="6779577"/>
          </a:xfrm>
        </p:spPr>
        <p:txBody>
          <a:bodyPr vert="horz" lIns="91440" tIns="45720" rIns="91440" bIns="45720" rtlCol="0" anchor="t">
            <a:normAutofit lnSpcReduction="10000"/>
          </a:bodyPr>
          <a:lstStyle/>
          <a:p>
            <a:pPr marL="0" indent="0">
              <a:buNone/>
            </a:pPr>
            <a:r>
              <a:rPr lang="el-GR" sz="2400" dirty="0"/>
              <a:t>  </a:t>
            </a:r>
            <a:r>
              <a:rPr lang="el-GR" sz="2600" dirty="0"/>
              <a:t>  Όταν ένας αριθμός εμφανίζει πτώση, αυτό οφείλεται ότι κάποιος αριθμός υπόβαθρου εμφανίζει πτώση επίσης. Κατά κεφαλήν οι αναδυόμενες οικονομικά χώρες, εκπέμπουν περισσότερο CO2, από ότι οι αναπτυγμένες χώρες, γεγονός που έφερε αντίδραση από τους Κινέζους και Ινδούς Ειδήμονες, σε συγκρούσεις με έναν υπουργό περιβάλλοντος κράτους-μέλους της Ε.Ε. Μάλιστα  η επιβλητική παρουσία του Ινδού ειδήμονα αλλά και ο λόγος του εξέπληξαν, καθώς ανέφερε πως οι αναπτυγμένες χώρες έχουν οδηγήσει στην αύξηση της συγκεντρώσεις του CO2 στην ατμόσφαιρα, με τα τεράστια ποσά γαιανθράκων που καίνε, παρόλα αυτά δείχνει συχώρεση και κατανόηση απέναντι στην κατηγορηματική στάση τους και προτείνει την καταμέτρηση των εκπομπών του CO2 κατά κράτος.</a:t>
            </a:r>
          </a:p>
          <a:p>
            <a:pPr marL="0" indent="0">
              <a:buNone/>
            </a:pPr>
            <a:r>
              <a:rPr lang="el-GR" sz="2600" dirty="0"/>
              <a:t>      Αυτό βρήκε σύμφωνο τον συγγραφέα, καθώς αναλογικά των συνολικών εκπομπών ανά χώρα, το ποσοστό εκπομπής CO2 δεν είναι τόσο υψηλό, άρα θα ήταν άσκοπη η συζήτηση αυτή, από την στιγμή που κάθε χώρα διαφέρει πληθυσμιακά. Για να υπάρξει ορθότερο μέτρο σύγκρισης χρειάζεται να διαιρεθεί ή συνολική εκπομπή CO2 με τον πληθυσμό κάθε χώρας. </a:t>
            </a:r>
          </a:p>
          <a:p>
            <a:pPr marL="0" indent="0">
              <a:buNone/>
            </a:pPr>
            <a:endParaRPr lang="el-GR" sz="2600" dirty="0"/>
          </a:p>
        </p:txBody>
      </p:sp>
    </p:spTree>
    <p:extLst>
      <p:ext uri="{BB962C8B-B14F-4D97-AF65-F5344CB8AC3E}">
        <p14:creationId xmlns:p14="http://schemas.microsoft.com/office/powerpoint/2010/main" val="176129447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View</vt:lpstr>
      <vt:lpstr>                                                                                                                ΚΕΦΑΛΑΙΟ   ΠΕΝΤΕ                                                                            ΤΟ ΕΝΣΤΙΚΤΟ ΤΟΥ ΜΕΓΕΘΟΥΣ  </vt:lpstr>
      <vt:lpstr>Παρουσίαση του PowerPoint</vt:lpstr>
      <vt:lpstr>Ο Κανόνας 80/20</vt:lpstr>
      <vt:lpstr>Ο Κωδικός PIN  του σύγχρονου κόσμου </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627</cp:revision>
  <dcterms:created xsi:type="dcterms:W3CDTF">2022-06-22T20:07:35Z</dcterms:created>
  <dcterms:modified xsi:type="dcterms:W3CDTF">2022-06-24T12:22:50Z</dcterms:modified>
</cp:coreProperties>
</file>