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16C2E8A7-9102-4CC2-9F53-80D5243D7AED}" type="datetimeFigureOut">
              <a:rPr lang="el-GR" smtClean="0"/>
              <a:t>9/6/2022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FACEC17-6216-414D-BC80-FCCFB968494C}"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6C2E8A7-9102-4CC2-9F53-80D5243D7AED}" type="datetimeFigureOut">
              <a:rPr lang="el-GR" smtClean="0"/>
              <a:t>9/6/2022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FACEC17-6216-414D-BC80-FCCFB968494C}"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6C2E8A7-9102-4CC2-9F53-80D5243D7AED}" type="datetimeFigureOut">
              <a:rPr lang="el-GR" smtClean="0"/>
              <a:t>9/6/2022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FACEC17-6216-414D-BC80-FCCFB968494C}"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6C2E8A7-9102-4CC2-9F53-80D5243D7AED}" type="datetimeFigureOut">
              <a:rPr lang="el-GR" smtClean="0"/>
              <a:t>9/6/2022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FACEC17-6216-414D-BC80-FCCFB968494C}"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6C2E8A7-9102-4CC2-9F53-80D5243D7AED}" type="datetimeFigureOut">
              <a:rPr lang="el-GR" smtClean="0"/>
              <a:t>9/6/2022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FACEC17-6216-414D-BC80-FCCFB968494C}"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16C2E8A7-9102-4CC2-9F53-80D5243D7AED}" type="datetimeFigureOut">
              <a:rPr lang="el-GR" smtClean="0"/>
              <a:t>9/6/2022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FACEC17-6216-414D-BC80-FCCFB968494C}"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16C2E8A7-9102-4CC2-9F53-80D5243D7AED}" type="datetimeFigureOut">
              <a:rPr lang="el-GR" smtClean="0"/>
              <a:t>9/6/2022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FACEC17-6216-414D-BC80-FCCFB968494C}"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16C2E8A7-9102-4CC2-9F53-80D5243D7AED}" type="datetimeFigureOut">
              <a:rPr lang="el-GR" smtClean="0"/>
              <a:t>9/6/2022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FACEC17-6216-414D-BC80-FCCFB968494C}"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6C2E8A7-9102-4CC2-9F53-80D5243D7AED}" type="datetimeFigureOut">
              <a:rPr lang="el-GR" smtClean="0"/>
              <a:t>9/6/2022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FACEC17-6216-414D-BC80-FCCFB968494C}"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6C2E8A7-9102-4CC2-9F53-80D5243D7AED}" type="datetimeFigureOut">
              <a:rPr lang="el-GR" smtClean="0"/>
              <a:t>9/6/2022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FACEC17-6216-414D-BC80-FCCFB968494C}"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6C2E8A7-9102-4CC2-9F53-80D5243D7AED}" type="datetimeFigureOut">
              <a:rPr lang="el-GR" smtClean="0"/>
              <a:t>9/6/2022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FACEC17-6216-414D-BC80-FCCFB968494C}"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C2E8A7-9102-4CC2-9F53-80D5243D7AED}" type="datetimeFigureOut">
              <a:rPr lang="el-GR" smtClean="0"/>
              <a:t>9/6/2022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ACEC17-6216-414D-BC80-FCCFB968494C}"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n-US" dirty="0" err="1" smtClean="0"/>
              <a:t>Factfullness</a:t>
            </a:r>
            <a:r>
              <a:rPr lang="en-US" dirty="0" smtClean="0"/>
              <a:t> </a:t>
            </a:r>
            <a:br>
              <a:rPr lang="en-US" dirty="0" smtClean="0"/>
            </a:br>
            <a:r>
              <a:rPr lang="en-US" dirty="0" smtClean="0"/>
              <a:t/>
            </a:r>
            <a:br>
              <a:rPr lang="en-US" dirty="0" smtClean="0"/>
            </a:br>
            <a:r>
              <a:rPr lang="el-GR" dirty="0" smtClean="0"/>
              <a:t>Κεφάλαιο 6</a:t>
            </a:r>
            <a:r>
              <a:rPr lang="el-GR" baseline="30000" dirty="0" smtClean="0"/>
              <a:t>ο</a:t>
            </a:r>
            <a:endParaRPr lang="el-GR" dirty="0"/>
          </a:p>
        </p:txBody>
      </p:sp>
      <p:sp>
        <p:nvSpPr>
          <p:cNvPr id="3" name="2 - Υπότιτλος"/>
          <p:cNvSpPr>
            <a:spLocks noGrp="1"/>
          </p:cNvSpPr>
          <p:nvPr>
            <p:ph type="subTitle" idx="1"/>
          </p:nvPr>
        </p:nvSpPr>
        <p:spPr/>
        <p:txBody>
          <a:bodyPr/>
          <a:lstStyle/>
          <a:p>
            <a:r>
              <a:rPr lang="el-GR" dirty="0" smtClean="0">
                <a:solidFill>
                  <a:schemeClr val="tx1"/>
                </a:solidFill>
              </a:rPr>
              <a:t>ΤΟ ΕΝΣΤΙΚΤΟ ΤΗΣ ΓΕΝΙΚΕΥΣΗΣ</a:t>
            </a:r>
            <a:endParaRPr lang="el-G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ΕΠΙΓΡΑΜΜΑΤΙΚΑ</a:t>
            </a:r>
            <a:endParaRPr lang="el-GR" dirty="0"/>
          </a:p>
        </p:txBody>
      </p:sp>
      <p:sp>
        <p:nvSpPr>
          <p:cNvPr id="3" name="2 - Θέση περιεχομένου"/>
          <p:cNvSpPr>
            <a:spLocks noGrp="1"/>
          </p:cNvSpPr>
          <p:nvPr>
            <p:ph idx="1"/>
          </p:nvPr>
        </p:nvSpPr>
        <p:spPr/>
        <p:txBody>
          <a:bodyPr>
            <a:normAutofit fontScale="92500" lnSpcReduction="20000"/>
          </a:bodyPr>
          <a:lstStyle/>
          <a:p>
            <a:pPr>
              <a:buNone/>
            </a:pPr>
            <a:r>
              <a:rPr lang="el-GR" dirty="0" smtClean="0"/>
              <a:t>Για την αποφυγή λανθασμένων γενικεύσεων χρειάζεται:</a:t>
            </a:r>
          </a:p>
          <a:p>
            <a:pPr>
              <a:buNone/>
            </a:pPr>
            <a:endParaRPr lang="el-GR" dirty="0" smtClean="0"/>
          </a:p>
          <a:p>
            <a:r>
              <a:rPr lang="el-GR" dirty="0" smtClean="0"/>
              <a:t>Αμφισβήτηση των κατηγοριοποιήσεων </a:t>
            </a:r>
          </a:p>
          <a:p>
            <a:r>
              <a:rPr lang="el-GR" dirty="0" smtClean="0"/>
              <a:t>Αναζήτηση ομοιοτήτων/διαφορών των ομάδων και διαχωρισμός με βάση επιμέρους γνωρίσματα </a:t>
            </a:r>
          </a:p>
          <a:p>
            <a:r>
              <a:rPr lang="el-GR" dirty="0"/>
              <a:t>Προσοχή στην «πλειονότητα</a:t>
            </a:r>
            <a:r>
              <a:rPr lang="el-GR" dirty="0" smtClean="0"/>
              <a:t>»</a:t>
            </a:r>
          </a:p>
          <a:p>
            <a:r>
              <a:rPr lang="el-GR" dirty="0"/>
              <a:t>Προσοχή στα ανάγλυφα </a:t>
            </a:r>
            <a:r>
              <a:rPr lang="el-GR" dirty="0" smtClean="0"/>
              <a:t>παραδείγματα</a:t>
            </a:r>
          </a:p>
          <a:p>
            <a:r>
              <a:rPr lang="el-GR" dirty="0" smtClean="0"/>
              <a:t>Αποδοχή και αναγνώριση της ευφυΐας του κόσμου</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3000" dirty="0" err="1"/>
              <a:t>Εγκυρογνωμοσύνη</a:t>
            </a:r>
            <a:r>
              <a:rPr lang="el-GR" sz="3000" dirty="0"/>
              <a:t> </a:t>
            </a:r>
            <a:r>
              <a:rPr lang="el-GR" sz="3000" dirty="0" smtClean="0"/>
              <a:t>είναι το </a:t>
            </a:r>
            <a:r>
              <a:rPr lang="el-GR" sz="3000" dirty="0"/>
              <a:t>να αναγνωρίζετε πότε μια </a:t>
            </a:r>
            <a:r>
              <a:rPr lang="el-GR" sz="3000" dirty="0" smtClean="0"/>
              <a:t>κατηγοριοποίηση </a:t>
            </a:r>
            <a:r>
              <a:rPr lang="el-GR" sz="3000" dirty="0"/>
              <a:t>χρησιμοποιείται </a:t>
            </a:r>
            <a:r>
              <a:rPr lang="el-GR" sz="3000" dirty="0" smtClean="0"/>
              <a:t>με εξήγηση, λαμβάνοντας </a:t>
            </a:r>
            <a:r>
              <a:rPr lang="el-GR" sz="3000" dirty="0" err="1" smtClean="0"/>
              <a:t>υπόψιν</a:t>
            </a:r>
            <a:r>
              <a:rPr lang="el-GR" sz="3000" dirty="0" smtClean="0"/>
              <a:t> </a:t>
            </a:r>
            <a:r>
              <a:rPr lang="el-GR" sz="3000" dirty="0"/>
              <a:t>ότι οι κατηγορίες μπορούν να μας παραπλανήσουν. Δεν υπάρχει τρόπος </a:t>
            </a:r>
            <a:r>
              <a:rPr lang="el-GR" sz="3000" i="1" dirty="0"/>
              <a:t>να </a:t>
            </a:r>
            <a:r>
              <a:rPr lang="el-GR" sz="3000" dirty="0"/>
              <a:t>σταματήσουμε να </a:t>
            </a:r>
            <a:r>
              <a:rPr lang="el-GR" sz="3000" dirty="0" smtClean="0"/>
              <a:t>γενικεύουμε, δεδομένου ότι είναι αναπόφευκτο. </a:t>
            </a:r>
            <a:r>
              <a:rPr lang="el-GR" sz="3000" dirty="0"/>
              <a:t>Εκείνο που χρειάζεται είναι να αποφεύγουμε όσο το δυνατόν περισσότερο τις λανθασμένες γενικεύσεις. </a:t>
            </a:r>
            <a:endParaRPr lang="el-GR" sz="3000" dirty="0" smtClean="0"/>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3000" dirty="0" smtClean="0"/>
              <a:t>Επηρεασμένοι από τα πορίσματα μιας μικρής έρευνας, μπορεί να σχηματιστεί λανθασμένη αντίληψη σχετικά με το  θέμα της. </a:t>
            </a:r>
          </a:p>
          <a:p>
            <a:r>
              <a:rPr lang="el-GR" sz="3000" dirty="0" smtClean="0"/>
              <a:t>Με αυτόν τον τρόπο επιτυγχάνεται η ενημέρωση και η πληροφόρηση μέσω των ΜΜΕ, δημιουργώντας στερεότυπα.</a:t>
            </a:r>
          </a:p>
          <a:p>
            <a:r>
              <a:rPr lang="el-GR" sz="3000" dirty="0" smtClean="0"/>
              <a:t>Οι εσφαλμένες γενικεύσεις οδηγούν σε αδυναμία κατανόησης και διαιρούν τον κόσμο στο «εγώ» και «όλοι οι υπόλοιποι»</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l-GR" dirty="0"/>
              <a:t>Το ένστικτο της γενίκευσης είναι απαραίτητο στην καθημερινή μας </a:t>
            </a:r>
            <a:r>
              <a:rPr lang="el-GR" dirty="0" smtClean="0"/>
              <a:t>ζωή, όπως επίσης και οι </a:t>
            </a:r>
            <a:r>
              <a:rPr lang="el-GR" dirty="0"/>
              <a:t>κατηγοριοποιήσεις </a:t>
            </a:r>
            <a:endParaRPr lang="el-GR" dirty="0" smtClean="0"/>
          </a:p>
          <a:p>
            <a:r>
              <a:rPr lang="el-GR" dirty="0" smtClean="0"/>
              <a:t>Ωστόσο, χρειάζεται </a:t>
            </a:r>
            <a:r>
              <a:rPr lang="el-GR" dirty="0"/>
              <a:t>να συνειδητοποιήσουμε ποιες από τις απλές </a:t>
            </a:r>
            <a:r>
              <a:rPr lang="el-GR" dirty="0" smtClean="0"/>
              <a:t>κατηγορίες </a:t>
            </a:r>
            <a:r>
              <a:rPr lang="el-GR" dirty="0"/>
              <a:t>είναι </a:t>
            </a:r>
            <a:r>
              <a:rPr lang="el-GR" dirty="0" smtClean="0"/>
              <a:t>παραπλανητικές</a:t>
            </a:r>
          </a:p>
          <a:p>
            <a:r>
              <a:rPr lang="el-GR" dirty="0" smtClean="0"/>
              <a:t>Το άτομο οφείλει να μελετήσει τις </a:t>
            </a:r>
            <a:r>
              <a:rPr lang="el-GR" dirty="0"/>
              <a:t>διαφοροποιήσεις εντός της ίδιας ομάδας </a:t>
            </a:r>
            <a:r>
              <a:rPr lang="el-GR" dirty="0" smtClean="0"/>
              <a:t>και </a:t>
            </a:r>
            <a:r>
              <a:rPr lang="el-GR" dirty="0"/>
              <a:t>ομοιότητες μεταξύ διαφορετικών </a:t>
            </a:r>
            <a:r>
              <a:rPr lang="el-GR" dirty="0" smtClean="0"/>
              <a:t>ομάδων</a:t>
            </a:r>
          </a:p>
          <a:p>
            <a:r>
              <a:rPr lang="el-GR" dirty="0" smtClean="0"/>
              <a:t> </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3000" dirty="0" smtClean="0"/>
              <a:t>Τα στερεότυπα που ίσως επικρατούν για κάποιες χώρες θα καταρρεύσουν όταν φανούν οι τεράστιες διαφορές που υφίστανται στο εσωτερικό μίας και μόνο χώρας, καθώς και τις εξίσου τεράστιες ομοιότητες που απαντούν μεταξύ χωρών οι οποίες ανήκουν απλώς στην ίδια στάθμη εισοδήματος, ανεξαρτήτως πολιτισμικού ή θρησκευτικού υποβάθρου, σύμφωνα με το παράδειγμα του </a:t>
            </a:r>
            <a:r>
              <a:rPr lang="el-GR" sz="3000" dirty="0" err="1" smtClean="0"/>
              <a:t>συγγρφέα</a:t>
            </a:r>
            <a:r>
              <a:rPr lang="el-GR" sz="3000" dirty="0" smtClean="0"/>
              <a:t>.</a:t>
            </a:r>
            <a:endParaRPr lang="el-GR" sz="3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3000" dirty="0" smtClean="0"/>
              <a:t>Ακόμη, επηρεασμένοι από την κουλτούρα κάθε χώρας, ερμηνεύονται στάσεις και συνήθειες τη καθημερινότητας με βάση αυτόν τον παράγοντα και όχι την οικονομική ευχέρεια, εστιάζοντας έτσι στ διαδικασία και όχι στο αποτέλεσμα, το οποίο είναι κοινό για κάθε χώρα ανεξαρτήτου εισοδήματος.</a:t>
            </a:r>
            <a:endParaRPr lang="el-GR" sz="3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l-GR" dirty="0" smtClean="0"/>
              <a:t>Για την αποφυγή λανθασμένης γενίκευσης, όταν γίνεται γεγονός που αφορά μια συγκεκριμένη ομάδα, καλό θα ήταν να ληφθεί </a:t>
            </a:r>
            <a:r>
              <a:rPr lang="el-GR" dirty="0" err="1" smtClean="0"/>
              <a:t>υπόψιν</a:t>
            </a:r>
            <a:r>
              <a:rPr lang="el-GR" dirty="0" smtClean="0"/>
              <a:t>, αναλογιζόμενοι βέβαια και την συχνότητα εμφάνισης αυτού και σε άλλες ομάδες.</a:t>
            </a:r>
          </a:p>
          <a:p>
            <a:r>
              <a:rPr lang="el-GR" dirty="0" smtClean="0"/>
              <a:t>Επιπλέον, είναι σημαντική και η αποστασιοποίηση από την πλειονότητα, καθώς ο όρος αυτός</a:t>
            </a:r>
          </a:p>
          <a:p>
            <a:r>
              <a:rPr lang="el-GR" dirty="0" smtClean="0"/>
              <a:t> κυμαίνεται από 51-99%, καθιστώντας τον ασαφή. </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r>
              <a:rPr lang="el-GR" dirty="0" smtClean="0"/>
              <a:t>Για να επιτευχθεί σωστή γενίκευση μέσω παραδειγμάτων, χρειάζεται η παράθεση περισσότερων όμοιων ή ακόμη καλύτερα αντικρουόμενων, όπως επίσης και η αποφυγή της γενικής θεώρησης του κόσμου, μέσω προσωπικών βιωμάτων, ειδικά όταν αυτό καταλήγει σε υποβιβασμό των «άλλων»</a:t>
            </a:r>
          </a:p>
          <a:p>
            <a:r>
              <a:rPr lang="el-GR" dirty="0" smtClean="0"/>
              <a:t>Απαγορευμένη είναι ακόμη και η μεταπήδηση από την μια ομάδα στην άλλη, χωρίς ουσιαστικό μέσο όρο</a:t>
            </a:r>
          </a:p>
          <a:p>
            <a:r>
              <a:rPr lang="el-GR" dirty="0" smtClean="0"/>
              <a:t> </a:t>
            </a:r>
            <a:r>
              <a:rPr lang="el-GR" dirty="0" smtClean="0"/>
              <a:t>Είναι γεγονός πως σε περίπτωση που ένας συλλογισμός φαίνεται αψεγάδιαστος και συνδυάζεται με καλές προθέσεις, ο εντοπισμός του σφάλματος γενίκευσης καθίσταται σχεδόν αδύνατος</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Οφείλεται λοιπόν, μια σοβαρή </a:t>
            </a:r>
            <a:r>
              <a:rPr lang="el-GR" i="1" dirty="0" smtClean="0"/>
              <a:t>αποφυγής </a:t>
            </a:r>
            <a:r>
              <a:rPr lang="el-GR" dirty="0" smtClean="0"/>
              <a:t>των γενικεύσεων </a:t>
            </a:r>
            <a:r>
              <a:rPr lang="el-GR" dirty="0"/>
              <a:t>μεταξύ μη </a:t>
            </a:r>
            <a:r>
              <a:rPr lang="el-GR" dirty="0" smtClean="0"/>
              <a:t>συγκρίσιμων </a:t>
            </a:r>
            <a:r>
              <a:rPr lang="el-GR" dirty="0"/>
              <a:t>ομάδων. </a:t>
            </a:r>
            <a:endParaRPr lang="el-GR" dirty="0" smtClean="0"/>
          </a:p>
          <a:p>
            <a:r>
              <a:rPr lang="el-GR" dirty="0" smtClean="0"/>
              <a:t>Οφείλεται μια σοβαρή </a:t>
            </a:r>
            <a:r>
              <a:rPr lang="el-GR" dirty="0"/>
              <a:t>προσπ</a:t>
            </a:r>
            <a:r>
              <a:rPr lang="el-GR" i="1" dirty="0"/>
              <a:t>ά</a:t>
            </a:r>
            <a:r>
              <a:rPr lang="el-GR" dirty="0"/>
              <a:t>θεια </a:t>
            </a:r>
            <a:r>
              <a:rPr lang="el-GR" dirty="0" smtClean="0"/>
              <a:t>εντοπισμού των σαρωτικών γενικεύσεων </a:t>
            </a:r>
            <a:r>
              <a:rPr lang="el-GR" dirty="0"/>
              <a:t>που κρύβονται στους </a:t>
            </a:r>
            <a:r>
              <a:rPr lang="el-GR" dirty="0" smtClean="0"/>
              <a:t>συ</a:t>
            </a:r>
            <a:r>
              <a:rPr lang="el-GR" i="1" dirty="0" smtClean="0"/>
              <a:t>λλ</a:t>
            </a:r>
            <a:r>
              <a:rPr lang="el-GR" dirty="0" smtClean="0"/>
              <a:t>ο</a:t>
            </a:r>
            <a:r>
              <a:rPr lang="el-GR" i="1" dirty="0" smtClean="0"/>
              <a:t>γ</a:t>
            </a:r>
            <a:r>
              <a:rPr lang="el-GR" dirty="0" smtClean="0"/>
              <a:t>ισμούς, </a:t>
            </a:r>
            <a:r>
              <a:rPr lang="el-GR" dirty="0"/>
              <a:t>όσο δύσκολο και αν είναι αυτό. </a:t>
            </a:r>
            <a:endParaRPr lang="el-GR" dirty="0" smtClean="0"/>
          </a:p>
          <a:p>
            <a:r>
              <a:rPr lang="el-GR" dirty="0" smtClean="0"/>
              <a:t>Ενώπιον </a:t>
            </a:r>
            <a:r>
              <a:rPr lang="el-GR" dirty="0"/>
              <a:t>ν</a:t>
            </a:r>
            <a:r>
              <a:rPr lang="el-GR" i="1" dirty="0"/>
              <a:t>έω</a:t>
            </a:r>
            <a:r>
              <a:rPr lang="el-GR" dirty="0"/>
              <a:t>ν </a:t>
            </a:r>
            <a:r>
              <a:rPr lang="el-GR" dirty="0" smtClean="0"/>
              <a:t>αποδεικτικών </a:t>
            </a:r>
            <a:r>
              <a:rPr lang="el-GR" dirty="0"/>
              <a:t>στοιχείων, πρέ</a:t>
            </a:r>
            <a:r>
              <a:rPr lang="el-GR" i="1" dirty="0"/>
              <a:t>πε</a:t>
            </a:r>
            <a:r>
              <a:rPr lang="el-GR" dirty="0"/>
              <a:t>ι πάντοτε να </a:t>
            </a:r>
            <a:r>
              <a:rPr lang="el-GR" dirty="0" smtClean="0"/>
              <a:t>τίθεται προσπάθεια αμφισβήτησης των προηγούμενων παραδοχών, </a:t>
            </a:r>
            <a:r>
              <a:rPr lang="el-GR" dirty="0"/>
              <a:t>επανεξετάζοντας και αναγνωρίζοντας το ό</a:t>
            </a:r>
            <a:r>
              <a:rPr lang="el-GR" i="1" dirty="0"/>
              <a:t>π</a:t>
            </a:r>
            <a:r>
              <a:rPr lang="el-GR" dirty="0"/>
              <a:t>οιο σφάλμα </a:t>
            </a:r>
            <a:r>
              <a:rPr lang="el-GR" dirty="0" smtClean="0"/>
              <a:t>έχει διαπραχτεί.</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488</Words>
  <Application>Microsoft Office PowerPoint</Application>
  <PresentationFormat>Προβολή στην οθόνη (4:3)</PresentationFormat>
  <Paragraphs>29</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Θέμα του Office</vt:lpstr>
      <vt:lpstr>Factfullness   Κεφάλαιο 6ο</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ΕΠΙΓΡΑΜΜΑΤΙΚΑ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Factfullness   Κεφάλαιο 6ο</dc:title>
  <dc:creator>User</dc:creator>
  <cp:lastModifiedBy>User</cp:lastModifiedBy>
  <cp:revision>6</cp:revision>
  <dcterms:created xsi:type="dcterms:W3CDTF">2022-06-09T20:23:35Z</dcterms:created>
  <dcterms:modified xsi:type="dcterms:W3CDTF">2022-06-09T21:19:56Z</dcterms:modified>
</cp:coreProperties>
</file>