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6" r:id="rId5"/>
    <p:sldId id="263" r:id="rId6"/>
    <p:sldId id="264" r:id="rId7"/>
    <p:sldId id="270" r:id="rId8"/>
    <p:sldId id="265" r:id="rId9"/>
    <p:sldId id="375" r:id="rId10"/>
    <p:sldId id="267" r:id="rId11"/>
    <p:sldId id="268" r:id="rId12"/>
    <p:sldId id="376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34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E04E8D-3245-4CCF-8FAA-898675C14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76A81AF-148D-4DCC-8144-BC21B4C94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7D8589B-4FB7-4D96-8DFD-EC5B4191F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F1-DC3E-4F57-BA15-B4CE3B1E45C8}" type="datetimeFigureOut">
              <a:rPr lang="el-GR" smtClean="0"/>
              <a:t>7/12/2021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2A1D245-4E54-474A-A093-5B91CF7A5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CF0C83B-9B2E-41BC-9A8B-89A8323D7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710D-2F7A-4DB7-BD4D-01EC50C1D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978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0C7616-2911-4A91-B8B9-5B8980F55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8828532-EDA3-495C-802D-BCA382220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CA71D69-D5EF-459D-81C9-560CA9D3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F1-DC3E-4F57-BA15-B4CE3B1E45C8}" type="datetimeFigureOut">
              <a:rPr lang="el-GR" smtClean="0"/>
              <a:t>7/12/2021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53621DD-59D0-4B22-8C23-17539909B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0AFE2BB-7A52-435F-B5CD-AEF58AFE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710D-2F7A-4DB7-BD4D-01EC50C1D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468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7AFC05EB-787C-4707-932F-7505A2AF9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1673687-12B7-475B-8A4E-830DC38EF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ECCACE2-5937-4CF0-87E9-0B0D8BA6F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F1-DC3E-4F57-BA15-B4CE3B1E45C8}" type="datetimeFigureOut">
              <a:rPr lang="el-GR" smtClean="0"/>
              <a:t>7/12/2021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841A4F4-0C8A-4EC2-B0E2-A8508E55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C6CF7FE-FB3D-4096-94B3-EE17CB7FF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710D-2F7A-4DB7-BD4D-01EC50C1D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086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CC562D-8B48-4BC3-9471-B0B17E258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FF8E72-60F4-49D2-9469-7140062E2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52AB2F5-BDF3-4348-9D27-EE0229CD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F1-DC3E-4F57-BA15-B4CE3B1E45C8}" type="datetimeFigureOut">
              <a:rPr lang="el-GR" smtClean="0"/>
              <a:t>7/12/2021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F79B96D-7D62-41FF-9243-10C0305A5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EC93484-127D-4FF9-B5F9-A7E4684E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710D-2F7A-4DB7-BD4D-01EC50C1D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890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0AD5BB-D390-4270-84D9-7C7E2FAB6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5888DDC-F0A3-443A-842C-D421AC713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FE95538-83C9-4FC1-8A6B-9AB56B396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F1-DC3E-4F57-BA15-B4CE3B1E45C8}" type="datetimeFigureOut">
              <a:rPr lang="el-GR" smtClean="0"/>
              <a:t>7/12/2021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8F9972C-20C0-426E-84C0-8F291EE6B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ABC70AF-11AA-4501-9AD9-5EC8795B2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710D-2F7A-4DB7-BD4D-01EC50C1D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532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CCE487-F30B-4C17-8F68-BDF90B309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E9FA58-08EA-4D7A-95D7-D8677D6978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F0B3CA9-E0AC-45B4-B68F-EB4777EF8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AC3780C-2EE9-414F-968B-E7782C805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F1-DC3E-4F57-BA15-B4CE3B1E45C8}" type="datetimeFigureOut">
              <a:rPr lang="el-GR" smtClean="0"/>
              <a:t>7/12/2021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4E26931-4FF5-49F3-B9E4-A805E4108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BAF7E3F-60C5-4132-8B88-98B632E47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710D-2F7A-4DB7-BD4D-01EC50C1D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988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1EF09E-243C-4CCF-AF52-4361592D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093E7C1-09C9-4D25-ADFC-11D63E33E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D979DF9-D411-46B8-B3FC-60601CF0C2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D055156-38F6-425E-AD6D-0567633A4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E227868-0488-4543-B0AF-D5B9756637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CC64DF9-D0F2-4407-88A1-DD9DE0017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F1-DC3E-4F57-BA15-B4CE3B1E45C8}" type="datetimeFigureOut">
              <a:rPr lang="el-GR" smtClean="0"/>
              <a:t>7/12/2021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7E3D61E3-9C59-4F94-AF51-FCB929F9F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7DEA02ED-D3BD-434F-9A1B-72472E41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710D-2F7A-4DB7-BD4D-01EC50C1D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702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AB9EBA-2EC7-45D2-A893-2A89E35D8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FC536DD-FF76-4C97-9A7F-88C9F0031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F1-DC3E-4F57-BA15-B4CE3B1E45C8}" type="datetimeFigureOut">
              <a:rPr lang="el-GR" smtClean="0"/>
              <a:t>7/12/2021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15DD6557-3096-4705-886E-912491317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5B3A102-22E0-4686-994B-A46F2E4BD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710D-2F7A-4DB7-BD4D-01EC50C1D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090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347195B-6C0F-41CC-9398-FBBF79646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F1-DC3E-4F57-BA15-B4CE3B1E45C8}" type="datetimeFigureOut">
              <a:rPr lang="el-GR" smtClean="0"/>
              <a:t>7/12/2021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FA1CF9B-0351-4534-AF40-28163A47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12E5003-8BA2-4742-AB6D-55C2026D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710D-2F7A-4DB7-BD4D-01EC50C1D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860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EFD9B1-F375-4817-8F8C-1E5A63362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B352FB-3021-4170-88CF-404D9DB03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BCC6367-545C-4A4B-976A-2F937982C4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4F098D5-045B-4369-BCC1-BBCC40471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F1-DC3E-4F57-BA15-B4CE3B1E45C8}" type="datetimeFigureOut">
              <a:rPr lang="el-GR" smtClean="0"/>
              <a:t>7/12/2021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7231673-544A-469E-82B6-734FB905A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5723DEB-CA40-495E-BD06-69EEF5A06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710D-2F7A-4DB7-BD4D-01EC50C1D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120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ACA7CF-AFF7-47E4-A655-C5DC5FC3F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7D45AD3-63B2-4512-80D4-E1FBE00AD4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D14B6CE-4E4F-4DB7-A2F5-B74B2752B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D518A9D-F38E-4CAE-B9B4-B920DE426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F1-DC3E-4F57-BA15-B4CE3B1E45C8}" type="datetimeFigureOut">
              <a:rPr lang="el-GR" smtClean="0"/>
              <a:t>7/12/2021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57B729B-9195-4BC3-B8D0-85C30A6E5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8A259BD-654D-432F-A84A-16A19DBD1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6710D-2F7A-4DB7-BD4D-01EC50C1D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821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342F644-05B2-46F3-BDB1-DADBEAD39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6CC82E1-C788-4D8C-84C0-9BBA2BA65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253F451-2206-4F4B-81F2-1A7CB5CB0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735F1-DC3E-4F57-BA15-B4CE3B1E45C8}" type="datetimeFigureOut">
              <a:rPr lang="el-GR" smtClean="0"/>
              <a:t>7/12/2021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640E543-3568-45FE-81BF-6D5C385DD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8C0DC00-AFEA-4BBB-9072-A7BD45A1F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6710D-2F7A-4DB7-BD4D-01EC50C1D3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409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8CF335-ECEA-4C11-97C2-451BABECE8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C00000"/>
                </a:solidFill>
              </a:rPr>
              <a:t>ΠΥΚΝΩΤΕΣ</a:t>
            </a:r>
          </a:p>
        </p:txBody>
      </p:sp>
    </p:spTree>
    <p:extLst>
      <p:ext uri="{BB962C8B-B14F-4D97-AF65-F5344CB8AC3E}">
        <p14:creationId xmlns:p14="http://schemas.microsoft.com/office/powerpoint/2010/main" val="1015340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8A9589-DE7D-473D-A63D-141F82871644}"/>
              </a:ext>
            </a:extLst>
          </p:cNvPr>
          <p:cNvSpPr txBox="1"/>
          <p:nvPr/>
        </p:nvSpPr>
        <p:spPr>
          <a:xfrm>
            <a:off x="373223" y="223935"/>
            <a:ext cx="1087016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b="0" i="0" dirty="0">
                <a:solidFill>
                  <a:srgbClr val="1D1D1B"/>
                </a:solidFill>
                <a:effectLst/>
                <a:latin typeface="Calibri" panose="020F0502020204030204" pitchFamily="34" charset="0"/>
              </a:rPr>
              <a:t> </a:t>
            </a:r>
          </a:p>
          <a:p>
            <a:pPr algn="just"/>
            <a:r>
              <a:rPr lang="el-GR" b="1" i="0" dirty="0">
                <a:solidFill>
                  <a:srgbClr val="1D1D1B"/>
                </a:solidFill>
                <a:effectLst/>
                <a:latin typeface="Calibri" panose="020F0502020204030204" pitchFamily="34" charset="0"/>
              </a:rPr>
              <a:t>34.</a:t>
            </a:r>
            <a:r>
              <a:rPr lang="el-GR" b="1" i="0" baseline="30000" dirty="0">
                <a:solidFill>
                  <a:srgbClr val="1D1D1B"/>
                </a:solidFill>
                <a:effectLst/>
                <a:latin typeface="Calibri" panose="020F0502020204030204" pitchFamily="34" charset="0"/>
              </a:rPr>
              <a:t> </a:t>
            </a:r>
            <a:endParaRPr lang="el-GR" b="1" i="0" dirty="0">
              <a:solidFill>
                <a:srgbClr val="1D1D1B"/>
              </a:solidFill>
              <a:effectLst/>
              <a:latin typeface="Calibri" panose="020F0502020204030204" pitchFamily="34" charset="0"/>
            </a:endParaRPr>
          </a:p>
          <a:p>
            <a:pPr algn="just"/>
            <a:r>
              <a:rPr lang="el-GR" sz="32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Επίπεδος πυκνωτής έχει οπλισμούς με εμβαδόν 200cm</a:t>
            </a:r>
            <a:r>
              <a:rPr lang="el-GR" sz="3200" b="0" i="0" baseline="3000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l-GR" sz="32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 ο καθένας. Εάν η χωρητικότητα του πυκνωτή είναι 17,7·10</a:t>
            </a:r>
            <a:r>
              <a:rPr lang="el-GR" sz="3200" b="0" i="0" baseline="3000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-11</a:t>
            </a:r>
            <a:r>
              <a:rPr lang="el-GR" sz="32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F, πόση είναι η απόσταση μεταξύ των δύο οπλισμών του;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207DF1D-B2E3-49DB-B9C1-2F89D0904943}"/>
                  </a:ext>
                </a:extLst>
              </p:cNvPr>
              <p:cNvSpPr txBox="1"/>
              <p:nvPr/>
            </p:nvSpPr>
            <p:spPr>
              <a:xfrm>
                <a:off x="671804" y="2621901"/>
                <a:ext cx="11056776" cy="18140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3200" dirty="0">
                    <a:solidFill>
                      <a:srgbClr val="00B0F0"/>
                    </a:solidFill>
                  </a:rPr>
                  <a:t>Θυμόμαστε τον τύπο:</a:t>
                </a:r>
              </a:p>
              <a:p>
                <a:r>
                  <a:rPr lang="en-US" sz="3200" dirty="0">
                    <a:solidFill>
                      <a:srgbClr val="C00000"/>
                    </a:solidFill>
                  </a:rPr>
                  <a:t>C= </a:t>
                </a:r>
                <a:r>
                  <a:rPr lang="el-GR" sz="3200" dirty="0" err="1">
                    <a:solidFill>
                      <a:srgbClr val="C00000"/>
                    </a:solidFill>
                  </a:rPr>
                  <a:t>εο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2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</m:oMath>
                </a14:m>
                <a:r>
                  <a:rPr lang="el-GR" sz="3200" dirty="0">
                    <a:solidFill>
                      <a:srgbClr val="C00000"/>
                    </a:solidFill>
                  </a:rPr>
                  <a:t>  </a:t>
                </a:r>
                <a:r>
                  <a:rPr lang="el-GR" sz="3200" dirty="0">
                    <a:solidFill>
                      <a:srgbClr val="00B0F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→</a:t>
                </a:r>
                <a:r>
                  <a:rPr lang="el-GR" sz="3200" dirty="0">
                    <a:solidFill>
                      <a:srgbClr val="00B0F0"/>
                    </a:solidFill>
                  </a:rPr>
                  <a:t>  </a:t>
                </a:r>
                <a:r>
                  <a:rPr lang="en-US" sz="3200" dirty="0">
                    <a:solidFill>
                      <a:srgbClr val="00B0F0"/>
                    </a:solidFill>
                    <a:latin typeface="Brush Script MT" panose="03060802040406070304" pitchFamily="66" charset="0"/>
                  </a:rPr>
                  <a:t>l</a:t>
                </a:r>
                <a:r>
                  <a:rPr lang="el-GR" sz="3200" dirty="0">
                    <a:solidFill>
                      <a:srgbClr val="00B0F0"/>
                    </a:solidFill>
                  </a:rPr>
                  <a:t> </a:t>
                </a:r>
                <a:r>
                  <a:rPr lang="en-US" sz="3200" dirty="0">
                    <a:solidFill>
                      <a:srgbClr val="00B0F0"/>
                    </a:solidFill>
                  </a:rPr>
                  <a:t>=</a:t>
                </a:r>
                <a:r>
                  <a:rPr lang="el-GR" sz="3200" dirty="0">
                    <a:solidFill>
                      <a:srgbClr val="00B0F0"/>
                    </a:solidFill>
                  </a:rPr>
                  <a:t> ε</a:t>
                </a:r>
                <a:r>
                  <a:rPr lang="el-GR" sz="3200" baseline="-25000" dirty="0">
                    <a:solidFill>
                      <a:srgbClr val="00B0F0"/>
                    </a:solidFill>
                  </a:rPr>
                  <a:t>ο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2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el-GR" sz="3200" dirty="0">
                    <a:solidFill>
                      <a:srgbClr val="00B0F0"/>
                    </a:solidFill>
                  </a:rPr>
                  <a:t>    </a:t>
                </a:r>
                <a:r>
                  <a:rPr lang="el-GR" sz="3200" dirty="0">
                    <a:solidFill>
                      <a:srgbClr val="00B0F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→</a:t>
                </a:r>
                <a:r>
                  <a:rPr lang="el-GR" sz="3200" dirty="0">
                    <a:solidFill>
                      <a:srgbClr val="00B0F0"/>
                    </a:solidFill>
                  </a:rPr>
                  <a:t> </a:t>
                </a:r>
                <a:r>
                  <a:rPr lang="en-US" sz="3200" dirty="0">
                    <a:solidFill>
                      <a:srgbClr val="00B0F0"/>
                    </a:solidFill>
                    <a:latin typeface="Brush Script MT" panose="03060802040406070304" pitchFamily="66" charset="0"/>
                  </a:rPr>
                  <a:t>l</a:t>
                </a:r>
                <a:r>
                  <a:rPr lang="el-GR" sz="3200" dirty="0">
                    <a:solidFill>
                      <a:srgbClr val="00B0F0"/>
                    </a:solidFill>
                  </a:rPr>
                  <a:t> </a:t>
                </a:r>
                <a:r>
                  <a:rPr lang="en-US" sz="3200" dirty="0">
                    <a:solidFill>
                      <a:srgbClr val="00B0F0"/>
                    </a:solidFill>
                  </a:rPr>
                  <a:t>=</a:t>
                </a:r>
                <a:r>
                  <a:rPr lang="el-GR" sz="3200" dirty="0">
                    <a:solidFill>
                      <a:srgbClr val="00B0F0"/>
                    </a:solidFill>
                  </a:rPr>
                  <a:t> </a:t>
                </a:r>
                <a:r>
                  <a:rPr lang="en-US" sz="3200" dirty="0">
                    <a:solidFill>
                      <a:srgbClr val="00B0F0"/>
                    </a:solidFill>
                  </a:rPr>
                  <a:t>8,85.10</a:t>
                </a:r>
                <a:r>
                  <a:rPr lang="en-US" sz="3200" baseline="30000" dirty="0">
                    <a:solidFill>
                      <a:srgbClr val="00B0F0"/>
                    </a:solidFill>
                  </a:rPr>
                  <a:t>-12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200.10</m:t>
                        </m:r>
                        <m:r>
                          <a:rPr lang="en-US" sz="3200" b="0" i="1" baseline="3000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17,7.10</m:t>
                        </m:r>
                        <m:r>
                          <a:rPr lang="en-US" sz="3200" b="0" i="1" baseline="3000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−11</m:t>
                        </m:r>
                      </m:den>
                    </m:f>
                  </m:oMath>
                </a14:m>
                <a:r>
                  <a:rPr lang="el-GR" sz="3200" dirty="0">
                    <a:solidFill>
                      <a:srgbClr val="00B0F0"/>
                    </a:solidFill>
                  </a:rPr>
                  <a:t> </a:t>
                </a:r>
                <a:r>
                  <a:rPr lang="en-US" sz="3200" dirty="0">
                    <a:solidFill>
                      <a:srgbClr val="00B0F0"/>
                    </a:solidFill>
                  </a:rPr>
                  <a:t>=10</a:t>
                </a:r>
                <a:r>
                  <a:rPr lang="en-US" sz="3200" baseline="30000" dirty="0">
                    <a:solidFill>
                      <a:srgbClr val="00B0F0"/>
                    </a:solidFill>
                  </a:rPr>
                  <a:t>-3</a:t>
                </a:r>
                <a:r>
                  <a:rPr lang="en-US" sz="3200" dirty="0">
                    <a:solidFill>
                      <a:srgbClr val="00B0F0"/>
                    </a:solidFill>
                  </a:rPr>
                  <a:t> m</a:t>
                </a:r>
                <a:r>
                  <a:rPr lang="el-GR" sz="3200" dirty="0">
                    <a:solidFill>
                      <a:srgbClr val="00B0F0"/>
                    </a:solidFill>
                  </a:rPr>
                  <a:t>       </a:t>
                </a:r>
                <a:r>
                  <a:rPr lang="en-US" sz="3200" dirty="0">
                    <a:solidFill>
                      <a:srgbClr val="00B0F0"/>
                    </a:solidFill>
                  </a:rPr>
                  <a:t>, </a:t>
                </a:r>
                <a:r>
                  <a:rPr lang="el-GR" sz="3200" dirty="0" err="1">
                    <a:solidFill>
                      <a:srgbClr val="00B0F0"/>
                    </a:solidFill>
                  </a:rPr>
                  <a:t>ε</a:t>
                </a:r>
                <a:r>
                  <a:rPr lang="el-GR" sz="3200" baseline="-25000" dirty="0" err="1">
                    <a:solidFill>
                      <a:srgbClr val="00B0F0"/>
                    </a:solidFill>
                  </a:rPr>
                  <a:t>ο</a:t>
                </a:r>
                <a:r>
                  <a:rPr lang="el-GR" sz="3200" dirty="0">
                    <a:solidFill>
                      <a:srgbClr val="00B0F0"/>
                    </a:solidFill>
                  </a:rPr>
                  <a:t>=8,85.10</a:t>
                </a:r>
                <a:r>
                  <a:rPr lang="el-GR" sz="3200" baseline="30000" dirty="0">
                    <a:solidFill>
                      <a:srgbClr val="00B0F0"/>
                    </a:solidFill>
                  </a:rPr>
                  <a:t>-12</a:t>
                </a:r>
                <a:r>
                  <a:rPr lang="en-US" sz="3200" dirty="0">
                    <a:solidFill>
                      <a:srgbClr val="00B0F0"/>
                    </a:solidFill>
                  </a:rPr>
                  <a:t>C</a:t>
                </a:r>
                <a:r>
                  <a:rPr lang="en-US" sz="3200" baseline="30000" dirty="0">
                    <a:solidFill>
                      <a:srgbClr val="00B0F0"/>
                    </a:solidFill>
                  </a:rPr>
                  <a:t>2</a:t>
                </a:r>
                <a:r>
                  <a:rPr lang="en-US" sz="3200" dirty="0">
                    <a:solidFill>
                      <a:srgbClr val="00B0F0"/>
                    </a:solidFill>
                  </a:rPr>
                  <a:t>/m</a:t>
                </a:r>
                <a:r>
                  <a:rPr lang="en-US" sz="3200" baseline="30000" dirty="0">
                    <a:solidFill>
                      <a:srgbClr val="00B0F0"/>
                    </a:solidFill>
                  </a:rPr>
                  <a:t>2</a:t>
                </a:r>
                <a:r>
                  <a:rPr lang="en-US" sz="3200" dirty="0">
                    <a:solidFill>
                      <a:srgbClr val="00B0F0"/>
                    </a:solidFill>
                  </a:rPr>
                  <a:t>N</a:t>
                </a:r>
                <a:endParaRPr lang="el-GR" sz="32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207DF1D-B2E3-49DB-B9C1-2F89D09049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804" y="2621901"/>
                <a:ext cx="11056776" cy="1814023"/>
              </a:xfrm>
              <a:prstGeom prst="rect">
                <a:avLst/>
              </a:prstGeom>
              <a:blipFill>
                <a:blip r:embed="rId2"/>
                <a:stretch>
                  <a:fillRect l="-1378" t="-4362" b="-100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DCC4375-D9BA-4683-9163-272957A399B0}"/>
              </a:ext>
            </a:extLst>
          </p:cNvPr>
          <p:cNvSpPr txBox="1"/>
          <p:nvPr/>
        </p:nvSpPr>
        <p:spPr>
          <a:xfrm>
            <a:off x="373223" y="5079736"/>
            <a:ext cx="10030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Προσοχή μόνο στη μετατροπή μονάδων.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l-GR" sz="3200" dirty="0">
                <a:solidFill>
                  <a:srgbClr val="C00000"/>
                </a:solidFill>
              </a:rPr>
              <a:t>Τα </a:t>
            </a:r>
            <a:r>
              <a:rPr lang="en-US" sz="3200" dirty="0">
                <a:solidFill>
                  <a:srgbClr val="C00000"/>
                </a:solidFill>
              </a:rPr>
              <a:t>cm2</a:t>
            </a:r>
            <a:r>
              <a:rPr lang="el-GR" sz="3200" dirty="0">
                <a:solidFill>
                  <a:srgbClr val="C00000"/>
                </a:solidFill>
              </a:rPr>
              <a:t> πρέπει να γίνουν </a:t>
            </a:r>
            <a:r>
              <a:rPr lang="en-US" sz="3200" dirty="0">
                <a:solidFill>
                  <a:srgbClr val="C00000"/>
                </a:solidFill>
              </a:rPr>
              <a:t>m</a:t>
            </a:r>
            <a:r>
              <a:rPr lang="en-US" sz="3200" baseline="30000" dirty="0">
                <a:solidFill>
                  <a:srgbClr val="C00000"/>
                </a:solidFill>
              </a:rPr>
              <a:t>2</a:t>
            </a:r>
            <a:r>
              <a:rPr lang="el-GR" sz="3200" dirty="0">
                <a:solidFill>
                  <a:srgbClr val="C00000"/>
                </a:solidFill>
              </a:rPr>
              <a:t>.Θυμόμαστε : 1</a:t>
            </a:r>
            <a:r>
              <a:rPr lang="en-US" sz="3200" dirty="0">
                <a:solidFill>
                  <a:srgbClr val="C00000"/>
                </a:solidFill>
              </a:rPr>
              <a:t>cm</a:t>
            </a:r>
            <a:r>
              <a:rPr lang="en-US" sz="3200" baseline="30000" dirty="0">
                <a:solidFill>
                  <a:srgbClr val="C00000"/>
                </a:solidFill>
              </a:rPr>
              <a:t>2</a:t>
            </a:r>
            <a:r>
              <a:rPr lang="en-US" sz="3200" dirty="0">
                <a:solidFill>
                  <a:srgbClr val="C00000"/>
                </a:solidFill>
              </a:rPr>
              <a:t>=10</a:t>
            </a:r>
            <a:r>
              <a:rPr lang="en-US" sz="3200" baseline="30000" dirty="0">
                <a:solidFill>
                  <a:srgbClr val="C00000"/>
                </a:solidFill>
              </a:rPr>
              <a:t>-4</a:t>
            </a:r>
            <a:r>
              <a:rPr lang="en-US" sz="3200" dirty="0">
                <a:solidFill>
                  <a:srgbClr val="C00000"/>
                </a:solidFill>
              </a:rPr>
              <a:t>m</a:t>
            </a:r>
            <a:r>
              <a:rPr lang="en-US" sz="3200" baseline="30000" dirty="0">
                <a:solidFill>
                  <a:srgbClr val="C00000"/>
                </a:solidFill>
              </a:rPr>
              <a:t>2</a:t>
            </a:r>
            <a:endParaRPr lang="el-GR" sz="3200" baseline="30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6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7907A7-0AAD-449C-81AD-67D4BDD07AF3}"/>
              </a:ext>
            </a:extLst>
          </p:cNvPr>
          <p:cNvSpPr txBox="1"/>
          <p:nvPr/>
        </p:nvSpPr>
        <p:spPr>
          <a:xfrm>
            <a:off x="292359" y="307912"/>
            <a:ext cx="1160728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l-GR" sz="28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O κάθε οπλισμός ενός επίπεδου πυκνωτή έχει εμβαδόν 0,2m</a:t>
            </a:r>
            <a:r>
              <a:rPr lang="el-GR" sz="2800" b="0" i="0" baseline="3000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2</a:t>
            </a:r>
            <a:r>
              <a:rPr lang="el-GR" sz="28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, ενώ οι οπλισμοί του απέχουν 4mm. Να υπολογίσετε:</a:t>
            </a:r>
          </a:p>
          <a:p>
            <a:pPr algn="just"/>
            <a:r>
              <a:rPr lang="el-GR" sz="28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(α) </a:t>
            </a:r>
            <a:r>
              <a:rPr lang="el-GR" sz="28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Τη χωρητικότητα του πυκνωτή.</a:t>
            </a:r>
          </a:p>
          <a:p>
            <a:pPr algn="just"/>
            <a:r>
              <a:rPr lang="el-GR" sz="2800" b="1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(β) </a:t>
            </a:r>
            <a:r>
              <a:rPr lang="el-GR" sz="2800" b="0" i="0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Το φορτίο που αποκτά ο πυκνωτής, αν φορτισθεί με τάση 200V.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4FFFB3-3679-4648-B59A-DD1C35B9CFF6}"/>
                  </a:ext>
                </a:extLst>
              </p:cNvPr>
              <p:cNvSpPr txBox="1"/>
              <p:nvPr/>
            </p:nvSpPr>
            <p:spPr>
              <a:xfrm>
                <a:off x="499187" y="2304661"/>
                <a:ext cx="5444413" cy="794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3200" dirty="0">
                    <a:solidFill>
                      <a:srgbClr val="00B0F0"/>
                    </a:solidFill>
                  </a:rPr>
                  <a:t>α) εφαρμογή τύπου:</a:t>
                </a:r>
                <a:r>
                  <a:rPr lang="en-US" sz="3200" dirty="0">
                    <a:solidFill>
                      <a:srgbClr val="00B0F0"/>
                    </a:solidFill>
                  </a:rPr>
                  <a:t> </a:t>
                </a:r>
                <a:r>
                  <a:rPr lang="en-US" sz="3200" dirty="0">
                    <a:solidFill>
                      <a:srgbClr val="C00000"/>
                    </a:solidFill>
                  </a:rPr>
                  <a:t>C= </a:t>
                </a:r>
                <a:r>
                  <a:rPr lang="el-GR" sz="3200" dirty="0" err="1">
                    <a:solidFill>
                      <a:srgbClr val="C00000"/>
                    </a:solidFill>
                  </a:rPr>
                  <a:t>ε</a:t>
                </a:r>
                <a:r>
                  <a:rPr lang="el-GR" sz="3200" baseline="-25000" dirty="0" err="1">
                    <a:solidFill>
                      <a:srgbClr val="C00000"/>
                    </a:solidFill>
                  </a:rPr>
                  <a:t>ο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2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</m:oMath>
                </a14:m>
                <a:r>
                  <a:rPr lang="el-GR" sz="3200" dirty="0"/>
                  <a:t>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A4FFFB3-3679-4648-B59A-DD1C35B9CF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187" y="2304661"/>
                <a:ext cx="5444413" cy="794448"/>
              </a:xfrm>
              <a:prstGeom prst="rect">
                <a:avLst/>
              </a:prstGeom>
              <a:blipFill>
                <a:blip r:embed="rId2"/>
                <a:stretch>
                  <a:fillRect l="-2912" b="-1230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A5FE533-297F-4E74-9EAC-2729A8210B0B}"/>
                  </a:ext>
                </a:extLst>
              </p:cNvPr>
              <p:cNvSpPr txBox="1"/>
              <p:nvPr/>
            </p:nvSpPr>
            <p:spPr>
              <a:xfrm>
                <a:off x="755780" y="3237722"/>
                <a:ext cx="10680440" cy="1284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3200" dirty="0">
                    <a:solidFill>
                      <a:srgbClr val="00B0F0"/>
                    </a:solidFill>
                  </a:rPr>
                  <a:t>Η απόσταση δίνεται σε </a:t>
                </a:r>
                <a:r>
                  <a:rPr lang="en-US" sz="3200" dirty="0">
                    <a:solidFill>
                      <a:srgbClr val="00B0F0"/>
                    </a:solidFill>
                  </a:rPr>
                  <a:t>mm,</a:t>
                </a:r>
                <a:r>
                  <a:rPr lang="el-GR" sz="3200" dirty="0">
                    <a:solidFill>
                      <a:srgbClr val="00B0F0"/>
                    </a:solidFill>
                  </a:rPr>
                  <a:t> οπότε: </a:t>
                </a:r>
                <a:r>
                  <a:rPr lang="en-US" sz="3200" dirty="0">
                    <a:solidFill>
                      <a:srgbClr val="00B0F0"/>
                    </a:solidFill>
                  </a:rPr>
                  <a:t>l=4.10</a:t>
                </a:r>
                <a:r>
                  <a:rPr lang="en-US" sz="3200" baseline="30000" dirty="0">
                    <a:solidFill>
                      <a:srgbClr val="00B0F0"/>
                    </a:solidFill>
                  </a:rPr>
                  <a:t>-3</a:t>
                </a:r>
                <a:r>
                  <a:rPr lang="en-US" sz="3200" dirty="0">
                    <a:solidFill>
                      <a:srgbClr val="00B0F0"/>
                    </a:solidFill>
                  </a:rPr>
                  <a:t>m, </a:t>
                </a:r>
                <a:r>
                  <a:rPr lang="el-GR" sz="3200" dirty="0">
                    <a:solidFill>
                      <a:srgbClr val="00B0F0"/>
                    </a:solidFill>
                  </a:rPr>
                  <a:t>οπότε ότι βρούμε είναι </a:t>
                </a:r>
                <a:r>
                  <a:rPr lang="en-US" sz="3200" dirty="0">
                    <a:solidFill>
                      <a:srgbClr val="00B0F0"/>
                    </a:solidFill>
                  </a:rPr>
                  <a:t>F..C=8,85.10</a:t>
                </a:r>
                <a:r>
                  <a:rPr lang="en-US" sz="3200" baseline="30000" dirty="0">
                    <a:solidFill>
                      <a:srgbClr val="00B0F0"/>
                    </a:solidFill>
                  </a:rPr>
                  <a:t>-12</a:t>
                </a:r>
                <a:r>
                  <a:rPr lang="en-US" sz="3200" dirty="0">
                    <a:solidFill>
                      <a:srgbClr val="00B0F0"/>
                    </a:solidFill>
                  </a:rPr>
                  <a:t>.</a:t>
                </a:r>
                <a:r>
                  <a:rPr lang="el-GR" sz="3200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2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0,2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4.10</m:t>
                        </m:r>
                        <m:r>
                          <a:rPr lang="en-US" sz="3200" b="0" i="1" baseline="3000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US" sz="3200" baseline="30000" dirty="0">
                    <a:solidFill>
                      <a:srgbClr val="00B0F0"/>
                    </a:solidFill>
                  </a:rPr>
                  <a:t>=0,4425.10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baseline="3000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baseline="3000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−9      </m:t>
                        </m:r>
                      </m:e>
                      <m:sup/>
                    </m:sSup>
                  </m:oMath>
                </a14:m>
                <a:r>
                  <a:rPr lang="en-US" sz="3200" baseline="30000" dirty="0">
                    <a:solidFill>
                      <a:srgbClr val="00B0F0"/>
                    </a:solidFill>
                  </a:rPr>
                  <a:t>F</a:t>
                </a:r>
                <a:endParaRPr lang="el-GR" sz="3200" baseline="300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A5FE533-297F-4E74-9EAC-2729A8210B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780" y="3237722"/>
                <a:ext cx="10680440" cy="1284262"/>
              </a:xfrm>
              <a:prstGeom prst="rect">
                <a:avLst/>
              </a:prstGeom>
              <a:blipFill>
                <a:blip r:embed="rId3"/>
                <a:stretch>
                  <a:fillRect l="-1484" t="-6161" b="-71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2AC3413-2D22-42D5-BE46-C23AADB4F179}"/>
                  </a:ext>
                </a:extLst>
              </p:cNvPr>
              <p:cNvSpPr txBox="1"/>
              <p:nvPr/>
            </p:nvSpPr>
            <p:spPr>
              <a:xfrm>
                <a:off x="802433" y="4734207"/>
                <a:ext cx="8733453" cy="7945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3200" dirty="0">
                    <a:solidFill>
                      <a:srgbClr val="00B050"/>
                    </a:solidFill>
                  </a:rPr>
                  <a:t>β) παίρνουμε τον τύπο: </a:t>
                </a:r>
                <a:r>
                  <a:rPr lang="en-US" sz="3200" dirty="0">
                    <a:solidFill>
                      <a:srgbClr val="00B050"/>
                    </a:solidFill>
                  </a:rPr>
                  <a:t>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l-GR" sz="320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→</a:t>
                </a:r>
                <a:r>
                  <a:rPr lang="en-US" sz="320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Q=CV</a:t>
                </a:r>
                <a:r>
                  <a:rPr lang="el-GR" sz="320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→</a:t>
                </a:r>
                <a:r>
                  <a:rPr lang="en-US" sz="3200" dirty="0">
                    <a:solidFill>
                      <a:srgbClr val="00B05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Q= …..C</a:t>
                </a:r>
                <a:r>
                  <a:rPr lang="en-US" sz="3200" dirty="0">
                    <a:solidFill>
                      <a:srgbClr val="00B050"/>
                    </a:solidFill>
                  </a:rPr>
                  <a:t> </a:t>
                </a:r>
                <a:endParaRPr lang="el-GR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2AC3413-2D22-42D5-BE46-C23AADB4F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433" y="4734207"/>
                <a:ext cx="8733453" cy="794576"/>
              </a:xfrm>
              <a:prstGeom prst="rect">
                <a:avLst/>
              </a:prstGeom>
              <a:blipFill>
                <a:blip r:embed="rId4"/>
                <a:stretch>
                  <a:fillRect l="-1816" b="-1230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5317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732782-415B-4532-9D73-A9F554EC3D2A}"/>
              </a:ext>
            </a:extLst>
          </p:cNvPr>
          <p:cNvSpPr txBox="1"/>
          <p:nvPr/>
        </p:nvSpPr>
        <p:spPr>
          <a:xfrm>
            <a:off x="1075403" y="208518"/>
            <a:ext cx="8268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Να θυμηθούμε λίγο τους τύπους του κεφαλαίου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8CB00CC-A45F-44D0-AAF2-B45C58BAB9C0}"/>
                  </a:ext>
                </a:extLst>
              </p:cNvPr>
              <p:cNvSpPr txBox="1"/>
              <p:nvPr/>
            </p:nvSpPr>
            <p:spPr>
              <a:xfrm>
                <a:off x="3893413" y="1471247"/>
                <a:ext cx="2002310" cy="846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l-GR" sz="2400" b="1" i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𝚬</m:t>
                      </m:r>
                      <m:r>
                        <a:rPr lang="en-US" sz="2400" b="1" i="0" baseline="-2500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el-GR" sz="2400" b="1" i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400" b="1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0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𝐅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l-GR" sz="2400" b="1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FF6600"/>
                                  </a:solidFill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l-GR" sz="2400" b="1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8CB00CC-A45F-44D0-AAF2-B45C58BAB9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413" y="1471247"/>
                <a:ext cx="2002310" cy="8461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DC2B9EC-B880-4146-BAB0-D0B211CA71B2}"/>
                  </a:ext>
                </a:extLst>
              </p:cNvPr>
              <p:cNvSpPr txBox="1"/>
              <p:nvPr/>
            </p:nvSpPr>
            <p:spPr>
              <a:xfrm>
                <a:off x="391886" y="2527184"/>
                <a:ext cx="7669763" cy="670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b="1" dirty="0">
                    <a:solidFill>
                      <a:srgbClr val="00B050"/>
                    </a:solidFill>
                  </a:rPr>
                  <a:t>Το δυναμικό σε σημείο του πεδίου: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rgbClr val="00B05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𝑼𝒒</m:t>
                        </m:r>
                        <m: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den>
                    </m:f>
                  </m:oMath>
                </a14:m>
                <a:endParaRPr lang="el-GR" sz="2400" b="1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DC2B9EC-B880-4146-BAB0-D0B211CA7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6" y="2527184"/>
                <a:ext cx="7669763" cy="670312"/>
              </a:xfrm>
              <a:prstGeom prst="rect">
                <a:avLst/>
              </a:prstGeom>
              <a:blipFill>
                <a:blip r:embed="rId3"/>
                <a:stretch>
                  <a:fillRect l="-1192" b="-181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7D982D4-40F1-4E39-B314-D4A381A2C242}"/>
              </a:ext>
            </a:extLst>
          </p:cNvPr>
          <p:cNvSpPr txBox="1"/>
          <p:nvPr/>
        </p:nvSpPr>
        <p:spPr>
          <a:xfrm>
            <a:off x="616316" y="3483996"/>
            <a:ext cx="106550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 </a:t>
            </a:r>
            <a:r>
              <a:rPr lang="el-GR" sz="2800" b="1" dirty="0">
                <a:solidFill>
                  <a:srgbClr val="C00000"/>
                </a:solidFill>
              </a:rPr>
              <a:t>η ηλεκτρική δυναμική ενέργεια ενός σημειακού φορτίου </a:t>
            </a:r>
            <a:r>
              <a:rPr lang="en-US" sz="2800" b="1" dirty="0">
                <a:solidFill>
                  <a:srgbClr val="C00000"/>
                </a:solidFill>
              </a:rPr>
              <a:t>q</a:t>
            </a:r>
            <a:r>
              <a:rPr lang="el-GR" sz="2800" b="1" dirty="0">
                <a:solidFill>
                  <a:srgbClr val="C00000"/>
                </a:solidFill>
              </a:rPr>
              <a:t> που βρίσκεται σε σημείο Α ενός ηλεκτροστατικού πεδίου: </a:t>
            </a:r>
            <a:r>
              <a:rPr lang="en-US" sz="2800" b="1" dirty="0" err="1">
                <a:solidFill>
                  <a:srgbClr val="C00000"/>
                </a:solidFill>
              </a:rPr>
              <a:t>U</a:t>
            </a:r>
            <a:r>
              <a:rPr lang="en-US" sz="2800" b="1" baseline="-25000" dirty="0" err="1">
                <a:solidFill>
                  <a:srgbClr val="C00000"/>
                </a:solidFill>
              </a:rPr>
              <a:t>A,q</a:t>
            </a:r>
            <a:r>
              <a:rPr lang="en-US" sz="2800" b="1" dirty="0">
                <a:solidFill>
                  <a:srgbClr val="C00000"/>
                </a:solidFill>
              </a:rPr>
              <a:t>=W</a:t>
            </a:r>
            <a:r>
              <a:rPr lang="en-US" sz="2800" b="1" baseline="-25000" dirty="0">
                <a:solidFill>
                  <a:srgbClr val="C00000"/>
                </a:solidFill>
              </a:rPr>
              <a:t>A</a:t>
            </a:r>
            <a:r>
              <a:rPr lang="en-US" sz="28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→∞</a:t>
            </a:r>
            <a:endParaRPr lang="el-GR" sz="2800" b="1" baseline="-250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CDA1E1-03CD-421E-8D56-A8614457518E}"/>
                  </a:ext>
                </a:extLst>
              </p:cNvPr>
              <p:cNvSpPr txBox="1"/>
              <p:nvPr/>
            </p:nvSpPr>
            <p:spPr>
              <a:xfrm>
                <a:off x="616316" y="4380674"/>
                <a:ext cx="2257513" cy="710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b="1" dirty="0">
                    <a:solidFill>
                      <a:srgbClr val="C00000"/>
                    </a:solidFill>
                  </a:rPr>
                  <a:t>Άρα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sub>
                    </m:sSub>
                  </m:oMath>
                </a14:m>
                <a:r>
                  <a:rPr lang="en-US" sz="2400" b="1" dirty="0">
                    <a:solidFill>
                      <a:srgbClr val="C00000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1" dirty="0">
                            <a:solidFill>
                              <a:srgbClr val="C00000"/>
                            </a:solidFill>
                          </a:rPr>
                          <m:t>W</m:t>
                        </m:r>
                        <m:r>
                          <m:rPr>
                            <m:nor/>
                          </m:rPr>
                          <a:rPr lang="en-US" sz="2400" b="1" baseline="-25000" dirty="0">
                            <a:solidFill>
                              <a:srgbClr val="C00000"/>
                            </a:solidFill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400" b="1" baseline="-250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→∞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𝒒</m:t>
                        </m:r>
                      </m:den>
                    </m:f>
                  </m:oMath>
                </a14:m>
                <a:r>
                  <a:rPr lang="el-GR" sz="2400" b="1" dirty="0">
                    <a:solidFill>
                      <a:srgbClr val="C0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2CDA1E1-03CD-421E-8D56-A86144575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16" y="4380674"/>
                <a:ext cx="2257513" cy="710516"/>
              </a:xfrm>
              <a:prstGeom prst="rect">
                <a:avLst/>
              </a:prstGeom>
              <a:blipFill>
                <a:blip r:embed="rId4"/>
                <a:stretch>
                  <a:fillRect l="-4054" b="-258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9BAAB4B-AB3E-4454-8DBF-11C467EB91F7}"/>
              </a:ext>
            </a:extLst>
          </p:cNvPr>
          <p:cNvSpPr txBox="1"/>
          <p:nvPr/>
        </p:nvSpPr>
        <p:spPr>
          <a:xfrm>
            <a:off x="788436" y="5417080"/>
            <a:ext cx="6876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66FF33"/>
                </a:solidFill>
              </a:rPr>
              <a:t>W</a:t>
            </a:r>
            <a:r>
              <a:rPr lang="en-US" sz="2800" b="1" baseline="-25000" dirty="0">
                <a:solidFill>
                  <a:srgbClr val="66FF33"/>
                </a:solidFill>
              </a:rPr>
              <a:t>A</a:t>
            </a:r>
            <a:r>
              <a:rPr lang="en-US" sz="2800" b="1" baseline="-25000" dirty="0">
                <a:solidFill>
                  <a:srgbClr val="66FF33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→B</a:t>
            </a:r>
            <a:r>
              <a:rPr lang="en-US" sz="2800" b="1" dirty="0">
                <a:solidFill>
                  <a:srgbClr val="66FF33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=q(V</a:t>
            </a:r>
            <a:r>
              <a:rPr lang="en-US" sz="2800" b="1" baseline="-25000" dirty="0">
                <a:solidFill>
                  <a:srgbClr val="66FF33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800" b="1" dirty="0">
                <a:solidFill>
                  <a:srgbClr val="66FF33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-V</a:t>
            </a:r>
            <a:r>
              <a:rPr lang="en-US" sz="2800" b="1" baseline="-25000" dirty="0">
                <a:solidFill>
                  <a:srgbClr val="66FF33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2800" b="1" dirty="0">
                <a:solidFill>
                  <a:srgbClr val="66FF33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endParaRPr lang="el-GR" sz="2800" b="1" dirty="0">
              <a:solidFill>
                <a:srgbClr val="66FF33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9D61473-9DE9-405B-B51B-32413A045FDD}"/>
                  </a:ext>
                </a:extLst>
              </p:cNvPr>
              <p:cNvSpPr txBox="1"/>
              <p:nvPr/>
            </p:nvSpPr>
            <p:spPr>
              <a:xfrm>
                <a:off x="6544382" y="1238241"/>
                <a:ext cx="5599063" cy="1008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b="1" dirty="0">
                    <a:solidFill>
                      <a:schemeClr val="accent4">
                        <a:lumMod val="75000"/>
                      </a:schemeClr>
                    </a:solidFill>
                  </a:rPr>
                  <a:t>Η ένταση σε σημείο Α σε σημείο </a:t>
                </a:r>
                <a:r>
                  <a:rPr lang="en-US" sz="2400" b="1" dirty="0">
                    <a:solidFill>
                      <a:schemeClr val="accent4">
                        <a:lumMod val="75000"/>
                      </a:schemeClr>
                    </a:solidFill>
                  </a:rPr>
                  <a:t>Coulomb</a:t>
                </a:r>
                <a:r>
                  <a:rPr lang="el-GR" sz="2400" b="1" dirty="0">
                    <a:solidFill>
                      <a:schemeClr val="accent4">
                        <a:lumMod val="75000"/>
                      </a:schemeClr>
                    </a:solidFill>
                  </a:rPr>
                  <a:t>: </a:t>
                </a:r>
                <a:r>
                  <a:rPr lang="en-US" sz="2400" b="1" dirty="0">
                    <a:solidFill>
                      <a:schemeClr val="accent4">
                        <a:lumMod val="75000"/>
                      </a:schemeClr>
                    </a:solidFill>
                  </a:rPr>
                  <a:t>k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2400" b="1" i="1" smtClean="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𝑸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chemeClr val="accent4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l-GR" sz="2400" b="1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9D61473-9DE9-405B-B51B-32413A045F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382" y="1238241"/>
                <a:ext cx="5599063" cy="1008096"/>
              </a:xfrm>
              <a:prstGeom prst="rect">
                <a:avLst/>
              </a:prstGeom>
              <a:blipFill>
                <a:blip r:embed="rId5"/>
                <a:stretch>
                  <a:fillRect l="-1743" t="-4848" r="-2397" b="-606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B5101A4-8E44-4CF9-B3CC-660D8465CEBB}"/>
                  </a:ext>
                </a:extLst>
              </p:cNvPr>
              <p:cNvSpPr txBox="1"/>
              <p:nvPr/>
            </p:nvSpPr>
            <p:spPr>
              <a:xfrm>
                <a:off x="6498077" y="2372699"/>
                <a:ext cx="5486400" cy="624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b="1" dirty="0">
                    <a:solidFill>
                      <a:schemeClr val="accent5">
                        <a:lumMod val="75000"/>
                      </a:schemeClr>
                    </a:solidFill>
                  </a:rPr>
                  <a:t>Το δυναμικό σε σημείο Α </a:t>
                </a:r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</a:rPr>
                  <a:t>Coulomb</a:t>
                </a:r>
                <a:r>
                  <a:rPr lang="el-GR" sz="2400" b="1" dirty="0">
                    <a:solidFill>
                      <a:schemeClr val="accent5">
                        <a:lumMod val="75000"/>
                      </a:schemeClr>
                    </a:solidFill>
                  </a:rPr>
                  <a:t>:</a:t>
                </a:r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</a:rPr>
                  <a:t>  k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r>
                  <a:rPr lang="el-GR" sz="2400" b="1" dirty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B5101A4-8E44-4CF9-B3CC-660D8465CE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077" y="2372699"/>
                <a:ext cx="5486400" cy="624082"/>
              </a:xfrm>
              <a:prstGeom prst="rect">
                <a:avLst/>
              </a:prstGeom>
              <a:blipFill>
                <a:blip r:embed="rId6"/>
                <a:stretch>
                  <a:fillRect l="-1778" b="-87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CE23717-C552-4D27-829A-726F3B6841B8}"/>
                  </a:ext>
                </a:extLst>
              </p:cNvPr>
              <p:cNvSpPr txBox="1"/>
              <p:nvPr/>
            </p:nvSpPr>
            <p:spPr>
              <a:xfrm>
                <a:off x="6885991" y="5029366"/>
                <a:ext cx="4180115" cy="624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1800" b="1" dirty="0">
                    <a:solidFill>
                      <a:srgbClr val="00B050"/>
                    </a:solidFill>
                  </a:rPr>
                  <a:t> </a:t>
                </a:r>
                <a:r>
                  <a:rPr lang="el-GR" sz="2400" b="1" dirty="0">
                    <a:solidFill>
                      <a:srgbClr val="00B050"/>
                    </a:solidFill>
                  </a:rPr>
                  <a:t>η χωρητικότητα πυκνωτή: </a:t>
                </a:r>
                <a:r>
                  <a:rPr lang="en-US" sz="2400" b="1" dirty="0">
                    <a:solidFill>
                      <a:srgbClr val="00B050"/>
                    </a:solidFill>
                  </a:rPr>
                  <a:t>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den>
                    </m:f>
                  </m:oMath>
                </a14:m>
                <a:endParaRPr lang="el-GR" sz="2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CE23717-C552-4D27-829A-726F3B684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5991" y="5029366"/>
                <a:ext cx="4180115" cy="624851"/>
              </a:xfrm>
              <a:prstGeom prst="rect">
                <a:avLst/>
              </a:prstGeom>
              <a:blipFill>
                <a:blip r:embed="rId7"/>
                <a:stretch>
                  <a:fillRect l="-1022" b="-87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932BB5A-B9F1-4D1D-A79E-BA243E1B91CD}"/>
                  </a:ext>
                </a:extLst>
              </p:cNvPr>
              <p:cNvSpPr txBox="1"/>
              <p:nvPr/>
            </p:nvSpPr>
            <p:spPr>
              <a:xfrm>
                <a:off x="5738325" y="5839852"/>
                <a:ext cx="6176865" cy="625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b="1" dirty="0">
                    <a:solidFill>
                      <a:srgbClr val="0070C0"/>
                    </a:solidFill>
                  </a:rPr>
                  <a:t>Η χωρητικότητα επίπεδου πυκνωτή </a:t>
                </a:r>
                <a:r>
                  <a:rPr lang="el-GR" sz="2400" dirty="0"/>
                  <a:t>: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𝜺𝜺</m:t>
                        </m:r>
                      </m:e>
                      <m:sub>
                        <m:r>
                          <a:rPr lang="el-G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f>
                      <m:fPr>
                        <m:ctrlPr>
                          <a:rPr lang="el-G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den>
                    </m:f>
                  </m:oMath>
                </a14:m>
                <a:endParaRPr lang="el-GR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932BB5A-B9F1-4D1D-A79E-BA243E1B9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8325" y="5839852"/>
                <a:ext cx="6176865" cy="625812"/>
              </a:xfrm>
              <a:prstGeom prst="rect">
                <a:avLst/>
              </a:prstGeom>
              <a:blipFill>
                <a:blip r:embed="rId8"/>
                <a:stretch>
                  <a:fillRect l="-1479" b="-87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29BB1E4-32B9-4C28-8C98-2EB9B9902935}"/>
                  </a:ext>
                </a:extLst>
              </p:cNvPr>
              <p:cNvSpPr txBox="1"/>
              <p:nvPr/>
            </p:nvSpPr>
            <p:spPr>
              <a:xfrm>
                <a:off x="2000721" y="705242"/>
                <a:ext cx="4982547" cy="6387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b="1" dirty="0">
                    <a:solidFill>
                      <a:srgbClr val="0070C0"/>
                    </a:solidFill>
                  </a:rPr>
                  <a:t>Δύναμη 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Coulomb</a:t>
                </a:r>
                <a:r>
                  <a:rPr lang="el-GR" sz="2400" b="1" dirty="0">
                    <a:solidFill>
                      <a:srgbClr val="0070C0"/>
                    </a:solidFill>
                  </a:rPr>
                  <a:t>: 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F=k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l-GR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𝑸𝒒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l-GR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l-GR" sz="2400" b="1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29BB1E4-32B9-4C28-8C98-2EB9B9902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721" y="705242"/>
                <a:ext cx="4982547" cy="638765"/>
              </a:xfrm>
              <a:prstGeom prst="rect">
                <a:avLst/>
              </a:prstGeom>
              <a:blipFill>
                <a:blip r:embed="rId9"/>
                <a:stretch>
                  <a:fillRect l="-1834" b="-1057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EB866F43-B00B-4E5C-BF22-8A1D7E32D5D4}"/>
              </a:ext>
            </a:extLst>
          </p:cNvPr>
          <p:cNvSpPr txBox="1"/>
          <p:nvPr/>
        </p:nvSpPr>
        <p:spPr>
          <a:xfrm>
            <a:off x="475861" y="1498905"/>
            <a:ext cx="3881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FF6600"/>
                </a:solidFill>
              </a:rPr>
              <a:t>Η ένταση σε σημείο Α ενός ηλεκτροστατικού πεδίου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AAA6C7-ACA6-4D0A-9AAF-1FBE9FD7DEF9}"/>
              </a:ext>
            </a:extLst>
          </p:cNvPr>
          <p:cNvSpPr txBox="1"/>
          <p:nvPr/>
        </p:nvSpPr>
        <p:spPr>
          <a:xfrm>
            <a:off x="3638939" y="4534678"/>
            <a:ext cx="2379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KAI </a:t>
            </a:r>
            <a:r>
              <a:rPr lang="el-GR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W</a:t>
            </a:r>
            <a:r>
              <a:rPr lang="en-US" sz="2400" b="1" baseline="-25000" dirty="0">
                <a:solidFill>
                  <a:srgbClr val="C00000"/>
                </a:solidFill>
              </a:rPr>
              <a:t>A</a:t>
            </a:r>
            <a:r>
              <a:rPr lang="en-US" sz="2400" b="1" baseline="-25000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→∞</a:t>
            </a:r>
            <a:r>
              <a:rPr lang="el-GR" sz="2400" b="1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US" sz="2400" b="1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qV</a:t>
            </a:r>
            <a:r>
              <a:rPr lang="en-US" sz="2400" b="1" baseline="-25000" dirty="0" err="1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endParaRPr lang="el-GR" sz="2400" b="1" baseline="-25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37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EAEDC7-7825-4458-A349-84B4AE4BA0B6}"/>
              </a:ext>
            </a:extLst>
          </p:cNvPr>
          <p:cNvSpPr txBox="1"/>
          <p:nvPr/>
        </p:nvSpPr>
        <p:spPr>
          <a:xfrm>
            <a:off x="2405328" y="93614"/>
            <a:ext cx="5648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solidFill>
                  <a:srgbClr val="C00000"/>
                </a:solidFill>
              </a:rPr>
              <a:t>Τι είναι ο πυκνωτής;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801DEE-8FF4-452E-B154-CB5B8AF0B692}"/>
              </a:ext>
            </a:extLst>
          </p:cNvPr>
          <p:cNvSpPr txBox="1"/>
          <p:nvPr/>
        </p:nvSpPr>
        <p:spPr>
          <a:xfrm>
            <a:off x="242596" y="634820"/>
            <a:ext cx="114859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0070C0"/>
                </a:solidFill>
              </a:rPr>
              <a:t>Είναι ένα σύστημα δύο αγωγών, ( </a:t>
            </a:r>
            <a:r>
              <a:rPr lang="el-GR" sz="3200" b="1" dirty="0">
                <a:solidFill>
                  <a:srgbClr val="C00000"/>
                </a:solidFill>
              </a:rPr>
              <a:t>ονομάζονται οπλισμοί</a:t>
            </a:r>
            <a:r>
              <a:rPr lang="el-GR" sz="3200" b="1" dirty="0">
                <a:solidFill>
                  <a:srgbClr val="0070C0"/>
                </a:solidFill>
              </a:rPr>
              <a:t>) που είναι γειτονικοί και ανάμεσά τους παρεμβάλλεται μονωτικό μέσο ( αέρας, πλαστικό, </a:t>
            </a:r>
            <a:r>
              <a:rPr lang="el-GR" sz="3200" b="1" dirty="0" err="1">
                <a:solidFill>
                  <a:srgbClr val="0070C0"/>
                </a:solidFill>
              </a:rPr>
              <a:t>μίκα</a:t>
            </a:r>
            <a:r>
              <a:rPr lang="el-GR" sz="3200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9408B-116B-447C-AB46-5E005BD8F9C3}"/>
              </a:ext>
            </a:extLst>
          </p:cNvPr>
          <p:cNvSpPr txBox="1"/>
          <p:nvPr/>
        </p:nvSpPr>
        <p:spPr>
          <a:xfrm>
            <a:off x="2112156" y="2080850"/>
            <a:ext cx="7863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00B050"/>
                </a:solidFill>
              </a:rPr>
              <a:t>Τι είναι ένα φορτισμένος πυκνωτής;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7E07DA-7040-4D92-BCAE-951A916DF80A}"/>
              </a:ext>
            </a:extLst>
          </p:cNvPr>
          <p:cNvSpPr txBox="1"/>
          <p:nvPr/>
        </p:nvSpPr>
        <p:spPr>
          <a:xfrm>
            <a:off x="350733" y="2541994"/>
            <a:ext cx="87308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rgbClr val="7030A0"/>
                </a:solidFill>
              </a:rPr>
              <a:t>Είναι ο πυκνωτής που οι δύο οπλισμοί του είναι φορτισμένοι με ίσα και αντίθετα φορτία.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3D74F1-A3CC-4B3C-A8F8-8BD23806E981}"/>
              </a:ext>
            </a:extLst>
          </p:cNvPr>
          <p:cNvSpPr txBox="1"/>
          <p:nvPr/>
        </p:nvSpPr>
        <p:spPr>
          <a:xfrm>
            <a:off x="484239" y="3555728"/>
            <a:ext cx="85876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00B0F0"/>
                </a:solidFill>
              </a:rPr>
              <a:t>Οι πυκνωτές που οι οπλισμοί τους είναι επίπεδες  μεταλλικές πλάκες, ονομάζονται επίπεδοι.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0EFEE9-5213-4014-AAF6-E9C227C40B72}"/>
              </a:ext>
            </a:extLst>
          </p:cNvPr>
          <p:cNvSpPr txBox="1"/>
          <p:nvPr/>
        </p:nvSpPr>
        <p:spPr>
          <a:xfrm>
            <a:off x="3758076" y="5080475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7030A0"/>
                </a:solidFill>
              </a:rPr>
              <a:t>Υπάρχουν και άλλοι;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DA07BB-90F6-4E4E-9FF3-EA71F76C7700}"/>
              </a:ext>
            </a:extLst>
          </p:cNvPr>
          <p:cNvSpPr txBox="1"/>
          <p:nvPr/>
        </p:nvSpPr>
        <p:spPr>
          <a:xfrm>
            <a:off x="6919548" y="4428001"/>
            <a:ext cx="24221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92D050"/>
                </a:solidFill>
              </a:rPr>
              <a:t>Φυσικά, όπως </a:t>
            </a:r>
            <a:r>
              <a:rPr lang="el-GR" sz="3200" b="1" dirty="0" err="1">
                <a:solidFill>
                  <a:srgbClr val="92D050"/>
                </a:solidFill>
              </a:rPr>
              <a:t>π.χ</a:t>
            </a:r>
            <a:r>
              <a:rPr lang="el-GR" sz="3200" b="1" dirty="0">
                <a:solidFill>
                  <a:srgbClr val="92D050"/>
                </a:solidFill>
              </a:rPr>
              <a:t> αυτός</a:t>
            </a:r>
          </a:p>
        </p:txBody>
      </p:sp>
      <p:pic>
        <p:nvPicPr>
          <p:cNvPr id="2050" name="Picture 2" descr="Πυκνωτής εμπορίου. Εικόνα 1.5-39.">
            <a:extLst>
              <a:ext uri="{FF2B5EF4-FFF2-40B4-BE49-F238E27FC236}">
                <a16:creationId xmlns:a16="http://schemas.microsoft.com/office/drawing/2014/main" id="{6A402E04-15AD-45BB-B660-7AE58328F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74" y="5880280"/>
            <a:ext cx="16764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Ο πρώτος πυκνωτής (Leyden). Εικόνα 1.5-37.&lt;">
            <a:extLst>
              <a:ext uri="{FF2B5EF4-FFF2-40B4-BE49-F238E27FC236}">
                <a16:creationId xmlns:a16="http://schemas.microsoft.com/office/drawing/2014/main" id="{7486FD80-F4C0-4309-9BBD-F6DF18B984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253" y="1639635"/>
            <a:ext cx="2779084" cy="505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FBABEE8-0B38-4436-87A1-41A5EE3D6D02}"/>
              </a:ext>
            </a:extLst>
          </p:cNvPr>
          <p:cNvSpPr txBox="1"/>
          <p:nvPr/>
        </p:nvSpPr>
        <p:spPr>
          <a:xfrm>
            <a:off x="901060" y="5085184"/>
            <a:ext cx="2422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00B0F0"/>
                </a:solidFill>
              </a:rPr>
              <a:t>Ή αυτός</a:t>
            </a:r>
          </a:p>
        </p:txBody>
      </p:sp>
    </p:spTree>
    <p:extLst>
      <p:ext uri="{BB962C8B-B14F-4D97-AF65-F5344CB8AC3E}">
        <p14:creationId xmlns:p14="http://schemas.microsoft.com/office/powerpoint/2010/main" val="42776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0" grpId="0"/>
      <p:bldP spid="11" grpId="0"/>
      <p:bldP spid="1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D6DA89-7DAF-4640-922B-B581FE6641F2}"/>
              </a:ext>
            </a:extLst>
          </p:cNvPr>
          <p:cNvSpPr txBox="1"/>
          <p:nvPr/>
        </p:nvSpPr>
        <p:spPr>
          <a:xfrm>
            <a:off x="664031" y="163724"/>
            <a:ext cx="109152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C00000"/>
                </a:solidFill>
              </a:rPr>
              <a:t>Πώς μπορούμε να φορτίσουμε έναν  επίπεδο πυκνωτή;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64607A-B14C-4B89-96FD-8B54A6A2B6AF}"/>
              </a:ext>
            </a:extLst>
          </p:cNvPr>
          <p:cNvSpPr txBox="1"/>
          <p:nvPr/>
        </p:nvSpPr>
        <p:spPr>
          <a:xfrm>
            <a:off x="783771" y="914961"/>
            <a:ext cx="8453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0070C0"/>
                </a:solidFill>
              </a:rPr>
              <a:t>Με δύο τρόπους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AB7639-37CB-4FCA-81A4-403642D05701}"/>
              </a:ext>
            </a:extLst>
          </p:cNvPr>
          <p:cNvSpPr txBox="1"/>
          <p:nvPr/>
        </p:nvSpPr>
        <p:spPr>
          <a:xfrm>
            <a:off x="664030" y="1311695"/>
            <a:ext cx="109152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800" b="1" dirty="0">
                <a:solidFill>
                  <a:srgbClr val="00B050"/>
                </a:solidFill>
              </a:rPr>
              <a:t>Ο ένας είναι να φορτίσουμε με επαφή τον ένα οπλισμό και μετά με επαγωγή , φέρνοντας κοντά του το δεύτερο οπλισμό να φορτιστεί και εκείνος . Τα ηλεκτρικά φορτία του πρώτου έλκουν τα αντίθετά τους που βρίσκονται στο δεύτερο οπλισμό και απωθούν τα φορτία  τα όμοιά τους. Αυτά, περνούν στο έδαφος με το οποίο στην αρχή συνδέεται ο δεύτερος και έτσι αποκτούν ίσα και αντίθετα φορτία οι δύο οπλισμοί</a:t>
            </a:r>
          </a:p>
        </p:txBody>
      </p:sp>
      <p:pic>
        <p:nvPicPr>
          <p:cNvPr id="1026" name="Picture 2" descr="Για τους πυκνωτές Μερκ. Παναγιωτόπουλος-Φυσικός - ppt κατέβασμα">
            <a:extLst>
              <a:ext uri="{FF2B5EF4-FFF2-40B4-BE49-F238E27FC236}">
                <a16:creationId xmlns:a16="http://schemas.microsoft.com/office/drawing/2014/main" id="{E79E1833-EE6F-4A49-BC92-006272AA5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62" y="3947878"/>
            <a:ext cx="6979298" cy="351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31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D3F0FB-B5F7-412D-ABD2-5AC466AC8CA8}"/>
              </a:ext>
            </a:extLst>
          </p:cNvPr>
          <p:cNvSpPr txBox="1"/>
          <p:nvPr/>
        </p:nvSpPr>
        <p:spPr>
          <a:xfrm>
            <a:off x="688911" y="802833"/>
            <a:ext cx="105529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C00000"/>
                </a:solidFill>
              </a:rPr>
              <a:t>Και ο άλλος τρόπος, να συνδέσουμε τους δύο οπλισμούς του πυκνωτή με τους πόλους μίας </a:t>
            </a:r>
            <a:r>
              <a:rPr lang="el-GR" sz="3200" b="1" dirty="0">
                <a:solidFill>
                  <a:srgbClr val="0070C0"/>
                </a:solidFill>
              </a:rPr>
              <a:t>ηλεκτρικής πηγής</a:t>
            </a:r>
            <a:r>
              <a:rPr lang="el-GR" sz="3200" b="1" dirty="0">
                <a:solidFill>
                  <a:srgbClr val="C00000"/>
                </a:solidFill>
              </a:rPr>
              <a:t>, </a:t>
            </a:r>
            <a:r>
              <a:rPr lang="el-GR" sz="3200" b="1" dirty="0" err="1">
                <a:solidFill>
                  <a:srgbClr val="C00000"/>
                </a:solidFill>
              </a:rPr>
              <a:t>π.χ</a:t>
            </a:r>
            <a:r>
              <a:rPr lang="el-GR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>
                <a:solidFill>
                  <a:srgbClr val="C00000"/>
                </a:solidFill>
              </a:rPr>
              <a:t> </a:t>
            </a:r>
            <a:r>
              <a:rPr lang="el-GR" sz="3200" b="1" dirty="0">
                <a:solidFill>
                  <a:srgbClr val="C00000"/>
                </a:solidFill>
              </a:rPr>
              <a:t>μιας </a:t>
            </a:r>
            <a:r>
              <a:rPr lang="el-GR" sz="3200" b="1" dirty="0">
                <a:solidFill>
                  <a:srgbClr val="0070C0"/>
                </a:solidFill>
              </a:rPr>
              <a:t>μπαταρίας.</a:t>
            </a:r>
            <a:r>
              <a:rPr lang="el-GR" sz="3200" b="1" dirty="0">
                <a:solidFill>
                  <a:srgbClr val="C00000"/>
                </a:solidFill>
              </a:rPr>
              <a:t> Όταν φορτιστεί με αυτόν τον τρόπο ο πυκνωτής , η διαφορά δυναμικού των δύο οπλισμών ισούται με τη διαφορά δυναμικού των πόλων της πηγής.</a:t>
            </a:r>
          </a:p>
        </p:txBody>
      </p:sp>
      <p:pic>
        <p:nvPicPr>
          <p:cNvPr id="3074" name="Picture 2" descr="Ένας πυκνωτής μπορεί να φορτιστεί μέσω μιας πηγής. Ηλεκτρόνια μεταφέρονται από τον οπλισμό Α στον οπλισμό Β. Όταν η τάση γίνει ίση με τη τάση της πηγής, ο πυκνωτής φορτίστηκε. Εικόνα 1.5-44.">
            <a:extLst>
              <a:ext uri="{FF2B5EF4-FFF2-40B4-BE49-F238E27FC236}">
                <a16:creationId xmlns:a16="http://schemas.microsoft.com/office/drawing/2014/main" id="{58920DEB-643E-4B0D-A8CB-FB3D0F003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62" y="3570946"/>
            <a:ext cx="3845767" cy="2484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380D428-0D3D-4725-85E8-E7F685D4CB88}"/>
              </a:ext>
            </a:extLst>
          </p:cNvPr>
          <p:cNvSpPr txBox="1"/>
          <p:nvPr/>
        </p:nvSpPr>
        <p:spPr>
          <a:xfrm>
            <a:off x="688911" y="3685592"/>
            <a:ext cx="30433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0070C0"/>
                </a:solidFill>
              </a:rPr>
              <a:t>Όταν φορτιστεί ο πυκνωτής το ρεύμα παύει να διαρρέει το κύκλωμα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22AAC3-1380-466C-9BC3-F5BB4D2DE2D6}"/>
              </a:ext>
            </a:extLst>
          </p:cNvPr>
          <p:cNvSpPr txBox="1"/>
          <p:nvPr/>
        </p:nvSpPr>
        <p:spPr>
          <a:xfrm>
            <a:off x="8531051" y="3429000"/>
            <a:ext cx="30433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rgbClr val="00B0F0"/>
                </a:solidFill>
              </a:rPr>
              <a:t>Αν χρησιμοποιήσουμε μπαταρία 1,5</a:t>
            </a:r>
            <a:r>
              <a:rPr lang="en-US" sz="2400" b="1" dirty="0">
                <a:solidFill>
                  <a:srgbClr val="00B0F0"/>
                </a:solidFill>
              </a:rPr>
              <a:t>Volt</a:t>
            </a:r>
            <a:r>
              <a:rPr lang="el-GR" sz="2400" b="1" dirty="0">
                <a:solidFill>
                  <a:srgbClr val="00B0F0"/>
                </a:solidFill>
              </a:rPr>
              <a:t> πόση είναι η τάση του πυκνωτή μετά τη φόρτιση;</a:t>
            </a:r>
          </a:p>
        </p:txBody>
      </p:sp>
    </p:spTree>
    <p:extLst>
      <p:ext uri="{BB962C8B-B14F-4D97-AF65-F5344CB8AC3E}">
        <p14:creationId xmlns:p14="http://schemas.microsoft.com/office/powerpoint/2010/main" val="28508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D4DB4A-8FD0-4BC8-A614-EC177EB57240}"/>
              </a:ext>
            </a:extLst>
          </p:cNvPr>
          <p:cNvSpPr txBox="1"/>
          <p:nvPr/>
        </p:nvSpPr>
        <p:spPr>
          <a:xfrm>
            <a:off x="914401" y="189355"/>
            <a:ext cx="89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C00000"/>
                </a:solidFill>
              </a:rPr>
              <a:t>ΧΑΡΑΚΤΗΡΙΣΤΙΚΑ ΜΕΓΕΘΗ ΑΝΕΞΑΡΤΗΤΩΣ ΤΥΠΟΥ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8165927-D68E-4181-98BD-8A9DF7F8CA68}"/>
                  </a:ext>
                </a:extLst>
              </p:cNvPr>
              <p:cNvSpPr txBox="1"/>
              <p:nvPr/>
            </p:nvSpPr>
            <p:spPr>
              <a:xfrm>
                <a:off x="293913" y="774130"/>
                <a:ext cx="11271379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l-GR" sz="3200" b="1" dirty="0">
                    <a:solidFill>
                      <a:srgbClr val="00B0F0"/>
                    </a:solidFill>
                  </a:rPr>
                  <a:t>Φορτίο πυκνωτή,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l-GR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e>
                    </m:d>
                    <m:r>
                      <a:rPr lang="en-US" sz="3200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sz="3200" b="1" dirty="0">
                    <a:solidFill>
                      <a:srgbClr val="00B0F0"/>
                    </a:solidFill>
                  </a:rPr>
                  <a:t>: η απόλυτη τιμή του φορτίου ενός οπλισμού</a:t>
                </a:r>
              </a:p>
              <a:p>
                <a:r>
                  <a:rPr lang="el-GR" sz="3200" b="1" dirty="0">
                    <a:solidFill>
                      <a:srgbClr val="00B0F0"/>
                    </a:solidFill>
                  </a:rPr>
                  <a:t> Θυμίζουμε ότι οι οπλισμοί έχουν ίσα σε μέτρο φορτία, αλλά αντίθετου πρόσημου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8165927-D68E-4181-98BD-8A9DF7F8CA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13" y="774130"/>
                <a:ext cx="11271379" cy="2062103"/>
              </a:xfrm>
              <a:prstGeom prst="rect">
                <a:avLst/>
              </a:prstGeom>
              <a:blipFill>
                <a:blip r:embed="rId2"/>
                <a:stretch>
                  <a:fillRect l="-1352" t="-3550" b="-887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0E74E9B-426E-4F07-BBA4-4AF0A9EB8E32}"/>
              </a:ext>
            </a:extLst>
          </p:cNvPr>
          <p:cNvSpPr txBox="1"/>
          <p:nvPr/>
        </p:nvSpPr>
        <p:spPr>
          <a:xfrm>
            <a:off x="164840" y="5637593"/>
            <a:ext cx="12027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200" b="1" dirty="0">
                <a:solidFill>
                  <a:srgbClr val="C00000"/>
                </a:solidFill>
              </a:rPr>
              <a:t>ΟΡΙΖΕΤΑΙ ΩΣ ΔΙΑΦΟΡΑ ΔΥΝΑΜΙΚΟΥ  ή ΤΑΣΗ ΤΟΥ ΠΥΚΝΩΤΗ και συμβολίζεται ως  </a:t>
            </a:r>
            <a:r>
              <a:rPr lang="en-US" sz="3200" b="1" dirty="0">
                <a:solidFill>
                  <a:srgbClr val="C00000"/>
                </a:solidFill>
              </a:rPr>
              <a:t>V</a:t>
            </a:r>
            <a:r>
              <a:rPr lang="el-GR" sz="3200" b="1" dirty="0">
                <a:solidFill>
                  <a:srgbClr val="C00000"/>
                </a:solidFill>
              </a:rPr>
              <a:t>, η </a:t>
            </a:r>
            <a:r>
              <a:rPr lang="en-US" sz="3200" b="1" dirty="0">
                <a:solidFill>
                  <a:srgbClr val="C00000"/>
                </a:solidFill>
              </a:rPr>
              <a:t>V</a:t>
            </a:r>
            <a:r>
              <a:rPr lang="en-US" sz="3200" b="1" baseline="-25000" dirty="0">
                <a:solidFill>
                  <a:srgbClr val="C00000"/>
                </a:solidFill>
              </a:rPr>
              <a:t>AB</a:t>
            </a:r>
            <a:r>
              <a:rPr lang="el-GR" sz="3200" b="1" dirty="0">
                <a:solidFill>
                  <a:srgbClr val="C00000"/>
                </a:solidFill>
              </a:rPr>
              <a:t> διαφορά: </a:t>
            </a:r>
            <a:r>
              <a:rPr lang="en-US" sz="3200" b="1" dirty="0">
                <a:solidFill>
                  <a:srgbClr val="C00000"/>
                </a:solidFill>
              </a:rPr>
              <a:t>V</a:t>
            </a:r>
            <a:r>
              <a:rPr lang="en-US" sz="3200" b="1" baseline="-25000" dirty="0">
                <a:solidFill>
                  <a:srgbClr val="C00000"/>
                </a:solidFill>
              </a:rPr>
              <a:t>A</a:t>
            </a:r>
            <a:r>
              <a:rPr lang="en-US" sz="3200" b="1" dirty="0">
                <a:solidFill>
                  <a:srgbClr val="C00000"/>
                </a:solidFill>
              </a:rPr>
              <a:t>-V</a:t>
            </a:r>
            <a:r>
              <a:rPr lang="en-US" sz="3200" b="1" baseline="-25000" dirty="0">
                <a:solidFill>
                  <a:srgbClr val="C00000"/>
                </a:solidFill>
              </a:rPr>
              <a:t>B</a:t>
            </a:r>
            <a:endParaRPr lang="el-GR" sz="3200" b="1" baseline="-25000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ADA68B-4366-45EA-8BA6-B44EA50AD9BC}"/>
              </a:ext>
            </a:extLst>
          </p:cNvPr>
          <p:cNvSpPr txBox="1"/>
          <p:nvPr/>
        </p:nvSpPr>
        <p:spPr>
          <a:xfrm>
            <a:off x="293913" y="4213830"/>
            <a:ext cx="10394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C00000"/>
                </a:solidFill>
              </a:rPr>
              <a:t>Όλα τα σημεία ενός οπλισμού έχουν το ίδιο δυναμικό.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2F9D1D-E3B3-4AE1-A5CC-21E3BFFED1B6}"/>
              </a:ext>
            </a:extLst>
          </p:cNvPr>
          <p:cNvSpPr txBox="1"/>
          <p:nvPr/>
        </p:nvSpPr>
        <p:spPr>
          <a:xfrm>
            <a:off x="293913" y="2644170"/>
            <a:ext cx="10891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00B050"/>
                </a:solidFill>
              </a:rPr>
              <a:t>Φυσικά τα σημεία των οπλισμών εφόσον σε αυτούς βρίσκονται ηλεκτρικά φορτία έχουν ένα δυναμικό, αφού είναι σημεία ενός ηλεκτρικού πεδίου</a:t>
            </a:r>
            <a:r>
              <a:rPr lang="el-GR" sz="3200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98D9BB-315E-48BC-80F0-9F58A3F3F190}"/>
              </a:ext>
            </a:extLst>
          </p:cNvPr>
          <p:cNvSpPr txBox="1"/>
          <p:nvPr/>
        </p:nvSpPr>
        <p:spPr>
          <a:xfrm>
            <a:off x="293913" y="4706272"/>
            <a:ext cx="11604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00B050"/>
                </a:solidFill>
              </a:rPr>
              <a:t>Λέμε λοιπόν ότι ο  οπλισμός </a:t>
            </a:r>
            <a:r>
              <a:rPr lang="el-GR" sz="3200" b="1" dirty="0">
                <a:solidFill>
                  <a:srgbClr val="C00000"/>
                </a:solidFill>
              </a:rPr>
              <a:t>Α</a:t>
            </a:r>
            <a:r>
              <a:rPr lang="el-GR" sz="3200" b="1" dirty="0">
                <a:solidFill>
                  <a:srgbClr val="00B050"/>
                </a:solidFill>
              </a:rPr>
              <a:t> </a:t>
            </a:r>
            <a:r>
              <a:rPr lang="el-GR" sz="3200" b="1" dirty="0">
                <a:solidFill>
                  <a:srgbClr val="C00000"/>
                </a:solidFill>
              </a:rPr>
              <a:t>(θετικός) </a:t>
            </a:r>
            <a:r>
              <a:rPr lang="el-GR" sz="3200" b="1" dirty="0">
                <a:solidFill>
                  <a:srgbClr val="00B050"/>
                </a:solidFill>
              </a:rPr>
              <a:t>έχει δυναμικό </a:t>
            </a:r>
            <a:r>
              <a:rPr lang="en-US" sz="3200" b="1" dirty="0">
                <a:solidFill>
                  <a:srgbClr val="C00000"/>
                </a:solidFill>
              </a:rPr>
              <a:t>V</a:t>
            </a:r>
            <a:r>
              <a:rPr lang="en-US" sz="3200" b="1" baseline="-25000" dirty="0">
                <a:solidFill>
                  <a:srgbClr val="C00000"/>
                </a:solidFill>
              </a:rPr>
              <a:t>A</a:t>
            </a:r>
            <a:r>
              <a:rPr lang="el-GR" sz="3200" dirty="0">
                <a:solidFill>
                  <a:srgbClr val="00B050"/>
                </a:solidFill>
              </a:rPr>
              <a:t> </a:t>
            </a:r>
            <a:r>
              <a:rPr lang="el-GR" sz="3200" b="1" dirty="0">
                <a:solidFill>
                  <a:srgbClr val="00B050"/>
                </a:solidFill>
              </a:rPr>
              <a:t>και ο οπλισμός </a:t>
            </a:r>
            <a:r>
              <a:rPr lang="el-GR" sz="3200" b="1" dirty="0">
                <a:solidFill>
                  <a:srgbClr val="0070C0"/>
                </a:solidFill>
              </a:rPr>
              <a:t>Β</a:t>
            </a:r>
            <a:r>
              <a:rPr lang="el-GR" sz="3200" b="1" dirty="0">
                <a:solidFill>
                  <a:srgbClr val="00B050"/>
                </a:solidFill>
              </a:rPr>
              <a:t> </a:t>
            </a:r>
            <a:r>
              <a:rPr lang="el-GR" sz="3200" b="1" dirty="0">
                <a:solidFill>
                  <a:srgbClr val="0070C0"/>
                </a:solidFill>
              </a:rPr>
              <a:t>( αρνητικός) </a:t>
            </a:r>
            <a:r>
              <a:rPr lang="en-US" sz="3200" b="1" dirty="0">
                <a:solidFill>
                  <a:srgbClr val="0070C0"/>
                </a:solidFill>
              </a:rPr>
              <a:t>V</a:t>
            </a:r>
            <a:r>
              <a:rPr lang="el-GR" sz="3200" b="1" baseline="-25000" dirty="0">
                <a:solidFill>
                  <a:srgbClr val="0070C0"/>
                </a:solidFill>
              </a:rPr>
              <a:t>Β</a:t>
            </a:r>
          </a:p>
        </p:txBody>
      </p:sp>
    </p:spTree>
    <p:extLst>
      <p:ext uri="{BB962C8B-B14F-4D97-AF65-F5344CB8AC3E}">
        <p14:creationId xmlns:p14="http://schemas.microsoft.com/office/powerpoint/2010/main" val="207290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5F715A-04E6-474A-8BEE-2B7FB1B119A2}"/>
              </a:ext>
            </a:extLst>
          </p:cNvPr>
          <p:cNvSpPr txBox="1"/>
          <p:nvPr/>
        </p:nvSpPr>
        <p:spPr>
          <a:xfrm>
            <a:off x="401215" y="311265"/>
            <a:ext cx="112807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Παρατηρούμε ότι  αν διπλασιάσουμε το φορτίο με το οποίο φορτίζουμε τους οπλισμούς του πυκνωτή, διπλασιάζεται και η διαφορά δυναμικού μεταξύ των οπλισμών. </a:t>
            </a:r>
          </a:p>
          <a:p>
            <a:r>
              <a:rPr lang="el-GR" sz="2800" b="1" dirty="0">
                <a:solidFill>
                  <a:srgbClr val="0070C0"/>
                </a:solidFill>
              </a:rPr>
              <a:t>Επίσης αν διπλασιάσουμε τη διαφορά δυναμικού υπό την οποία φορτίζουμε τον πυκνωτή με το δεύτερο τρόπο, τότε διπλασιάζεται και το φορτίο με το οποίο φορτίζεται ο πυκνωτής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3B961E1-2454-4351-ADFA-5EEF45BA4480}"/>
                  </a:ext>
                </a:extLst>
              </p:cNvPr>
              <p:cNvSpPr txBox="1"/>
              <p:nvPr/>
            </p:nvSpPr>
            <p:spPr>
              <a:xfrm>
                <a:off x="460309" y="3376141"/>
                <a:ext cx="10562254" cy="1999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b="1" dirty="0">
                    <a:solidFill>
                      <a:srgbClr val="00B050"/>
                    </a:solidFill>
                  </a:rPr>
                  <a:t>Αυτό σημαίνει ότι τα μεγέθη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Q</a:t>
                </a:r>
                <a:r>
                  <a:rPr lang="el-GR" sz="2800" b="1" dirty="0">
                    <a:solidFill>
                      <a:srgbClr val="00B050"/>
                    </a:solidFill>
                  </a:rPr>
                  <a:t> και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V</a:t>
                </a:r>
                <a:r>
                  <a:rPr lang="el-GR" sz="2800" b="1" dirty="0">
                    <a:solidFill>
                      <a:srgbClr val="00B050"/>
                    </a:solidFill>
                  </a:rPr>
                  <a:t> ΕΙΝΑΙ ΑΝΑΛΟΓΑ. Δηλαδή το ένα προκύπτει από το άλλο με πολλαπλασιασμό με μία σταθερή ποσότητα. Αυτή η ποσότητα είναι ένα νέο μέγεθος που λέγεται χωρητικότητα.  Δηλαδή: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den>
                    </m:f>
                  </m:oMath>
                </a14:m>
                <a:endParaRPr lang="el-GR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3B961E1-2454-4351-ADFA-5EEF45BA4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09" y="3376141"/>
                <a:ext cx="10562254" cy="1999393"/>
              </a:xfrm>
              <a:prstGeom prst="rect">
                <a:avLst/>
              </a:prstGeom>
              <a:blipFill>
                <a:blip r:embed="rId2"/>
                <a:stretch>
                  <a:fillRect l="-1212" t="-3049" r="-404" b="-36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2985E998-9441-4F45-A278-E49E2232399B}"/>
              </a:ext>
            </a:extLst>
          </p:cNvPr>
          <p:cNvSpPr txBox="1"/>
          <p:nvPr/>
        </p:nvSpPr>
        <p:spPr>
          <a:xfrm>
            <a:off x="793102" y="5439747"/>
            <a:ext cx="10431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rgbClr val="C00000"/>
                </a:solidFill>
              </a:rPr>
              <a:t>Η χωρητικότητα είναι μονόμετρο μέγεθος, η μονάδα μέτρησης στο </a:t>
            </a:r>
            <a:r>
              <a:rPr lang="en-US" sz="3200" dirty="0">
                <a:solidFill>
                  <a:srgbClr val="C00000"/>
                </a:solidFill>
              </a:rPr>
              <a:t>S.I</a:t>
            </a:r>
            <a:r>
              <a:rPr lang="el-GR" sz="3200" dirty="0">
                <a:solidFill>
                  <a:srgbClr val="C00000"/>
                </a:solidFill>
              </a:rPr>
              <a:t> είναι το </a:t>
            </a:r>
            <a:r>
              <a:rPr lang="en-US" sz="3200" dirty="0">
                <a:solidFill>
                  <a:srgbClr val="C00000"/>
                </a:solidFill>
              </a:rPr>
              <a:t>F</a:t>
            </a:r>
            <a:r>
              <a:rPr lang="el-GR" sz="3200" dirty="0">
                <a:solidFill>
                  <a:srgbClr val="C00000"/>
                </a:solidFill>
              </a:rPr>
              <a:t>,( </a:t>
            </a:r>
            <a:r>
              <a:rPr lang="el-GR" sz="3200" dirty="0" err="1">
                <a:solidFill>
                  <a:srgbClr val="C00000"/>
                </a:solidFill>
              </a:rPr>
              <a:t>φαράντ</a:t>
            </a:r>
            <a:r>
              <a:rPr lang="el-GR" sz="3200" dirty="0">
                <a:solidFill>
                  <a:srgbClr val="C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2956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9869D07-289E-4FDE-86F7-61F85CD12366}"/>
              </a:ext>
            </a:extLst>
          </p:cNvPr>
          <p:cNvSpPr txBox="1"/>
          <p:nvPr/>
        </p:nvSpPr>
        <p:spPr>
          <a:xfrm>
            <a:off x="363892" y="664134"/>
            <a:ext cx="117472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b="1" dirty="0">
                <a:solidFill>
                  <a:srgbClr val="C00000"/>
                </a:solidFill>
              </a:rPr>
              <a:t>Η χωρητικότητα του πυκνωτή  εξαρτάται από: τα γεωμετρικά του χαρακτηριστικά, την απόσταση των δύο οπλισμών και το είδος του μονωτικού υλικού που παρεμβάλλεται μεταξύ των οπλισμών του.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2968AB9-67C6-4FAB-AB76-F1C1248F1333}"/>
                  </a:ext>
                </a:extLst>
              </p:cNvPr>
              <p:cNvSpPr txBox="1"/>
              <p:nvPr/>
            </p:nvSpPr>
            <p:spPr>
              <a:xfrm>
                <a:off x="276811" y="2233794"/>
                <a:ext cx="10574691" cy="803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3600" b="1" dirty="0">
                    <a:solidFill>
                      <a:srgbClr val="0070C0"/>
                    </a:solidFill>
                  </a:rPr>
                  <a:t>Στον επίπεδο πυκνωτή </a:t>
                </a:r>
                <a:r>
                  <a:rPr lang="el-GR" sz="3200" b="1" dirty="0">
                    <a:solidFill>
                      <a:srgbClr val="0070C0"/>
                    </a:solidFill>
                  </a:rPr>
                  <a:t>η χωρητικότητα ισούται: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𝜺𝜺</m:t>
                        </m:r>
                      </m:e>
                      <m:sub>
                        <m:r>
                          <a:rPr lang="el-GR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f>
                      <m:fPr>
                        <m:ctrlPr>
                          <a:rPr lang="el-GR" sz="32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num>
                      <m:den>
                        <m:r>
                          <a:rPr lang="en-US" sz="32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den>
                    </m:f>
                  </m:oMath>
                </a14:m>
                <a:endParaRPr lang="el-GR" sz="32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2968AB9-67C6-4FAB-AB76-F1C1248F1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11" y="2233794"/>
                <a:ext cx="10574691" cy="803618"/>
              </a:xfrm>
              <a:prstGeom prst="rect">
                <a:avLst/>
              </a:prstGeom>
              <a:blipFill>
                <a:blip r:embed="rId2"/>
                <a:stretch>
                  <a:fillRect l="-1729" t="-2273" b="-1742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EC69ABB7-354E-4ED1-B207-23900EDA621C}"/>
              </a:ext>
            </a:extLst>
          </p:cNvPr>
          <p:cNvSpPr txBox="1"/>
          <p:nvPr/>
        </p:nvSpPr>
        <p:spPr>
          <a:xfrm>
            <a:off x="559834" y="3381162"/>
            <a:ext cx="113553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00B050"/>
                </a:solidFill>
              </a:rPr>
              <a:t>Όπου: </a:t>
            </a:r>
            <a:r>
              <a:rPr lang="el-GR" sz="3200" b="1" dirty="0">
                <a:solidFill>
                  <a:srgbClr val="0070C0"/>
                </a:solidFill>
              </a:rPr>
              <a:t>ε</a:t>
            </a:r>
            <a:r>
              <a:rPr lang="el-GR" sz="3200" b="1" baseline="-25000" dirty="0">
                <a:solidFill>
                  <a:srgbClr val="0070C0"/>
                </a:solidFill>
              </a:rPr>
              <a:t>0</a:t>
            </a:r>
            <a:r>
              <a:rPr lang="el-GR" sz="3200" b="1" dirty="0">
                <a:solidFill>
                  <a:srgbClr val="00B050"/>
                </a:solidFill>
              </a:rPr>
              <a:t> είναι μία σταθερά που ονομάζεται  </a:t>
            </a:r>
            <a:r>
              <a:rPr lang="el-GR" sz="3200" b="1" dirty="0">
                <a:solidFill>
                  <a:srgbClr val="0070C0"/>
                </a:solidFill>
              </a:rPr>
              <a:t>απόλυτη</a:t>
            </a:r>
            <a:r>
              <a:rPr lang="el-GR" sz="3200" b="1" dirty="0">
                <a:solidFill>
                  <a:srgbClr val="00B050"/>
                </a:solidFill>
              </a:rPr>
              <a:t> </a:t>
            </a:r>
            <a:r>
              <a:rPr lang="el-GR" sz="3200" b="1" dirty="0">
                <a:solidFill>
                  <a:srgbClr val="0070C0"/>
                </a:solidFill>
              </a:rPr>
              <a:t>διηλεκτρική σταθερά του κενού </a:t>
            </a:r>
            <a:r>
              <a:rPr lang="el-GR" sz="3200" b="1" dirty="0">
                <a:solidFill>
                  <a:srgbClr val="00B050"/>
                </a:solidFill>
              </a:rPr>
              <a:t>και ισούται με :</a:t>
            </a:r>
          </a:p>
          <a:p>
            <a:r>
              <a:rPr lang="el-GR" sz="3200" b="1" dirty="0">
                <a:solidFill>
                  <a:srgbClr val="00B050"/>
                </a:solidFill>
              </a:rPr>
              <a:t> 8,85.10</a:t>
            </a:r>
            <a:r>
              <a:rPr lang="el-GR" sz="3200" b="1" baseline="30000" dirty="0">
                <a:solidFill>
                  <a:srgbClr val="00B050"/>
                </a:solidFill>
              </a:rPr>
              <a:t>-12</a:t>
            </a:r>
            <a:r>
              <a:rPr lang="en-US" sz="3200" b="1" dirty="0">
                <a:solidFill>
                  <a:srgbClr val="00B050"/>
                </a:solidFill>
              </a:rPr>
              <a:t>C</a:t>
            </a:r>
            <a:r>
              <a:rPr lang="en-US" sz="3200" b="1" baseline="30000" dirty="0">
                <a:solidFill>
                  <a:srgbClr val="00B050"/>
                </a:solidFill>
              </a:rPr>
              <a:t>2</a:t>
            </a:r>
            <a:r>
              <a:rPr lang="en-US" sz="3200" b="1" dirty="0">
                <a:solidFill>
                  <a:srgbClr val="00B050"/>
                </a:solidFill>
              </a:rPr>
              <a:t>/Nm</a:t>
            </a:r>
            <a:r>
              <a:rPr lang="en-US" sz="3200" b="1" baseline="30000" dirty="0">
                <a:solidFill>
                  <a:srgbClr val="00B050"/>
                </a:solidFill>
              </a:rPr>
              <a:t>2</a:t>
            </a:r>
            <a:r>
              <a:rPr lang="en-US" sz="3200" b="1" dirty="0">
                <a:solidFill>
                  <a:srgbClr val="00B050"/>
                </a:solidFill>
              </a:rPr>
              <a:t>,</a:t>
            </a:r>
            <a:r>
              <a:rPr lang="el-GR" sz="3200" b="1" dirty="0">
                <a:solidFill>
                  <a:srgbClr val="00B050"/>
                </a:solidFill>
              </a:rPr>
              <a:t>το </a:t>
            </a:r>
            <a:r>
              <a:rPr lang="el-GR" sz="3200" b="1" dirty="0">
                <a:solidFill>
                  <a:srgbClr val="C00000"/>
                </a:solidFill>
              </a:rPr>
              <a:t>ε</a:t>
            </a:r>
            <a:r>
              <a:rPr lang="el-GR" sz="3200" b="1" dirty="0">
                <a:solidFill>
                  <a:srgbClr val="00B050"/>
                </a:solidFill>
              </a:rPr>
              <a:t>= καθαρός αριθμός , </a:t>
            </a:r>
            <a:r>
              <a:rPr lang="el-GR" sz="3200" b="1" dirty="0">
                <a:solidFill>
                  <a:srgbClr val="C00000"/>
                </a:solidFill>
              </a:rPr>
              <a:t>η σχετική διηλεκτρική σταθερά του μέσου</a:t>
            </a:r>
            <a:r>
              <a:rPr lang="el-GR" sz="3200" b="1" dirty="0">
                <a:solidFill>
                  <a:srgbClr val="00B050"/>
                </a:solidFill>
              </a:rPr>
              <a:t>, το κάθε μέσο έχει τη δική του διηλεκτρική σταθερά, </a:t>
            </a:r>
            <a:r>
              <a:rPr lang="en-US" sz="3200" b="1" dirty="0">
                <a:solidFill>
                  <a:srgbClr val="00B050"/>
                </a:solidFill>
              </a:rPr>
              <a:t>S</a:t>
            </a:r>
            <a:r>
              <a:rPr lang="el-GR" sz="3200" b="1" dirty="0">
                <a:solidFill>
                  <a:srgbClr val="00B050"/>
                </a:solidFill>
              </a:rPr>
              <a:t>= το εμβαδόν του κάθε οπλισμού και </a:t>
            </a:r>
            <a:r>
              <a:rPr lang="en-US" sz="3200" b="1" dirty="0">
                <a:solidFill>
                  <a:srgbClr val="00B050"/>
                </a:solidFill>
              </a:rPr>
              <a:t>l</a:t>
            </a:r>
            <a:r>
              <a:rPr lang="el-GR" sz="3200" b="1" dirty="0">
                <a:solidFill>
                  <a:srgbClr val="00B050"/>
                </a:solidFill>
              </a:rPr>
              <a:t> είναι η απόσταση μεταξύ των δύο οπλισμών.</a:t>
            </a:r>
          </a:p>
        </p:txBody>
      </p:sp>
    </p:spTree>
    <p:extLst>
      <p:ext uri="{BB962C8B-B14F-4D97-AF65-F5344CB8AC3E}">
        <p14:creationId xmlns:p14="http://schemas.microsoft.com/office/powerpoint/2010/main" val="316880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3A67DBD-5D2E-4E94-839B-883F82F1A406}"/>
              </a:ext>
            </a:extLst>
          </p:cNvPr>
          <p:cNvSpPr txBox="1"/>
          <p:nvPr/>
        </p:nvSpPr>
        <p:spPr>
          <a:xfrm>
            <a:off x="758890" y="278326"/>
            <a:ext cx="10674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C00000"/>
                </a:solidFill>
              </a:rPr>
              <a:t>Τι είναι στην πραγματικότητα ένας πυκνωτής;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7BC11B-2989-4190-B312-E3229B52C137}"/>
              </a:ext>
            </a:extLst>
          </p:cNvPr>
          <p:cNvSpPr txBox="1"/>
          <p:nvPr/>
        </p:nvSpPr>
        <p:spPr>
          <a:xfrm>
            <a:off x="550506" y="863101"/>
            <a:ext cx="106742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00B0F0"/>
                </a:solidFill>
              </a:rPr>
              <a:t>Είναι μία διάταξη με την οποία αποθηκεύουμε  φορτίο και άρα και ηλεκτρική ενέργεια.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4A0EEE-A948-41F8-BD1B-076F1B8010F7}"/>
              </a:ext>
            </a:extLst>
          </p:cNvPr>
          <p:cNvSpPr txBox="1"/>
          <p:nvPr/>
        </p:nvSpPr>
        <p:spPr>
          <a:xfrm>
            <a:off x="65314" y="1800808"/>
            <a:ext cx="117547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00B050"/>
                </a:solidFill>
              </a:rPr>
              <a:t>Πράγματι, αν συνδέσουμε με αγώγιμο μέσο τους δύο οπλισμούς του και συνδέσουμε και με μικρό λαμπάκι, ηλεκτρόνια από τον αρνητικό οπλισμό θα μετακινηθούν μέσω του αγωγού στον θετικό οπλισμό και τελικά  ο πυκνωτής θα εκφορτιστεί. Όσο εκφορτίζονταν όμως ο πυκνωτής, βλέπαμε το λαμπάκι να ανάβει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73F076-BC07-4002-80E9-5473BC8C8D56}"/>
              </a:ext>
            </a:extLst>
          </p:cNvPr>
          <p:cNvSpPr txBox="1"/>
          <p:nvPr/>
        </p:nvSpPr>
        <p:spPr>
          <a:xfrm>
            <a:off x="3442996" y="4481358"/>
            <a:ext cx="82156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7030A0"/>
                </a:solidFill>
              </a:rPr>
              <a:t>Η ενέργεια που πήραμε  στη λάμπα( φωτεινή και θερμότητα) δόθηκε από τον πυκνωτή που την είχε μέσα του αποθηκευμένη.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C9D3D6-BE48-4798-A68C-316EE620CE88}"/>
              </a:ext>
            </a:extLst>
          </p:cNvPr>
          <p:cNvSpPr txBox="1"/>
          <p:nvPr/>
        </p:nvSpPr>
        <p:spPr>
          <a:xfrm>
            <a:off x="3442996" y="5881824"/>
            <a:ext cx="85561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solidFill>
                  <a:srgbClr val="C00000"/>
                </a:solidFill>
              </a:rPr>
              <a:t>Αυτό είναι λογικό γιατί για να φορτίσουμε ένα πυκνωτή ξοδέψαμε ενέργεια</a:t>
            </a:r>
          </a:p>
        </p:txBody>
      </p:sp>
      <p:pic>
        <p:nvPicPr>
          <p:cNvPr id="4098" name="Picture 2" descr="Εικόνα 1.5-46.">
            <a:extLst>
              <a:ext uri="{FF2B5EF4-FFF2-40B4-BE49-F238E27FC236}">
                <a16:creationId xmlns:a16="http://schemas.microsoft.com/office/drawing/2014/main" id="{97376C90-A8D1-4F25-A5C9-68839A8F4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893" y="4764050"/>
            <a:ext cx="2285598" cy="205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46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F2344009-8CC4-4F82-BCC5-09797F421E49}"/>
              </a:ext>
            </a:extLst>
          </p:cNvPr>
          <p:cNvSpPr/>
          <p:nvPr/>
        </p:nvSpPr>
        <p:spPr>
          <a:xfrm>
            <a:off x="2509520" y="4074160"/>
            <a:ext cx="271705" cy="940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Ορθογώνιο 25">
            <a:extLst>
              <a:ext uri="{FF2B5EF4-FFF2-40B4-BE49-F238E27FC236}">
                <a16:creationId xmlns:a16="http://schemas.microsoft.com/office/drawing/2014/main" id="{8DAA3605-36C4-4D12-AFE0-BC20AFD9440E}"/>
              </a:ext>
            </a:extLst>
          </p:cNvPr>
          <p:cNvSpPr/>
          <p:nvPr/>
        </p:nvSpPr>
        <p:spPr>
          <a:xfrm>
            <a:off x="1220508" y="3395181"/>
            <a:ext cx="2011677" cy="45888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400" b="1" dirty="0">
              <a:solidFill>
                <a:srgbClr val="0070C0"/>
              </a:solidFill>
            </a:endParaRPr>
          </a:p>
        </p:txBody>
      </p:sp>
      <p:sp>
        <p:nvSpPr>
          <p:cNvPr id="27" name="Ορθογώνιο 26">
            <a:extLst>
              <a:ext uri="{FF2B5EF4-FFF2-40B4-BE49-F238E27FC236}">
                <a16:creationId xmlns:a16="http://schemas.microsoft.com/office/drawing/2014/main" id="{3031AFDE-40AB-4200-AA9F-A848977BD3D4}"/>
              </a:ext>
            </a:extLst>
          </p:cNvPr>
          <p:cNvSpPr/>
          <p:nvPr/>
        </p:nvSpPr>
        <p:spPr>
          <a:xfrm>
            <a:off x="1209042" y="5313112"/>
            <a:ext cx="1971038" cy="45888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9" name="Ευθεία γραμμή σύνδεσης 28">
            <a:extLst>
              <a:ext uri="{FF2B5EF4-FFF2-40B4-BE49-F238E27FC236}">
                <a16:creationId xmlns:a16="http://schemas.microsoft.com/office/drawing/2014/main" id="{B344B105-8E0B-48B6-9B50-F976202AC41D}"/>
              </a:ext>
            </a:extLst>
          </p:cNvPr>
          <p:cNvCxnSpPr/>
          <p:nvPr/>
        </p:nvCxnSpPr>
        <p:spPr>
          <a:xfrm>
            <a:off x="1554480" y="3896315"/>
            <a:ext cx="0" cy="14167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>
            <a:extLst>
              <a:ext uri="{FF2B5EF4-FFF2-40B4-BE49-F238E27FC236}">
                <a16:creationId xmlns:a16="http://schemas.microsoft.com/office/drawing/2014/main" id="{54314812-28C1-4AD8-959A-62843DF7F0CD}"/>
              </a:ext>
            </a:extLst>
          </p:cNvPr>
          <p:cNvCxnSpPr/>
          <p:nvPr/>
        </p:nvCxnSpPr>
        <p:spPr>
          <a:xfrm>
            <a:off x="1991691" y="3867155"/>
            <a:ext cx="0" cy="14167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Ευθεία γραμμή σύνδεσης 30">
            <a:extLst>
              <a:ext uri="{FF2B5EF4-FFF2-40B4-BE49-F238E27FC236}">
                <a16:creationId xmlns:a16="http://schemas.microsoft.com/office/drawing/2014/main" id="{E3A1C514-EB4C-4AC1-B66C-2CBF9451039D}"/>
              </a:ext>
            </a:extLst>
          </p:cNvPr>
          <p:cNvCxnSpPr>
            <a:cxnSpLocks/>
          </p:cNvCxnSpPr>
          <p:nvPr/>
        </p:nvCxnSpPr>
        <p:spPr>
          <a:xfrm>
            <a:off x="2460101" y="3847246"/>
            <a:ext cx="0" cy="144813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>
            <a:extLst>
              <a:ext uri="{FF2B5EF4-FFF2-40B4-BE49-F238E27FC236}">
                <a16:creationId xmlns:a16="http://schemas.microsoft.com/office/drawing/2014/main" id="{F5827BAC-02DE-4F37-994C-C28603654EB4}"/>
              </a:ext>
            </a:extLst>
          </p:cNvPr>
          <p:cNvCxnSpPr/>
          <p:nvPr/>
        </p:nvCxnSpPr>
        <p:spPr>
          <a:xfrm>
            <a:off x="2895600" y="3896315"/>
            <a:ext cx="0" cy="141679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Ευθεία γραμμή σύνδεσης 51">
            <a:extLst>
              <a:ext uri="{FF2B5EF4-FFF2-40B4-BE49-F238E27FC236}">
                <a16:creationId xmlns:a16="http://schemas.microsoft.com/office/drawing/2014/main" id="{7E277D44-17DF-4535-B05C-19BD7D53C5B2}"/>
              </a:ext>
            </a:extLst>
          </p:cNvPr>
          <p:cNvCxnSpPr>
            <a:cxnSpLocks/>
          </p:cNvCxnSpPr>
          <p:nvPr/>
        </p:nvCxnSpPr>
        <p:spPr>
          <a:xfrm flipV="1">
            <a:off x="1463040" y="5567680"/>
            <a:ext cx="237452" cy="1016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Σύμβολο πρόσθεσης 59">
            <a:extLst>
              <a:ext uri="{FF2B5EF4-FFF2-40B4-BE49-F238E27FC236}">
                <a16:creationId xmlns:a16="http://schemas.microsoft.com/office/drawing/2014/main" id="{24DFDF74-B02A-47EF-91BC-39717F1A3D7A}"/>
              </a:ext>
            </a:extLst>
          </p:cNvPr>
          <p:cNvSpPr/>
          <p:nvPr/>
        </p:nvSpPr>
        <p:spPr>
          <a:xfrm>
            <a:off x="1408467" y="3421759"/>
            <a:ext cx="292025" cy="458887"/>
          </a:xfrm>
          <a:prstGeom prst="mathPlu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1" name="Σύμβολο πρόσθεσης 60">
            <a:extLst>
              <a:ext uri="{FF2B5EF4-FFF2-40B4-BE49-F238E27FC236}">
                <a16:creationId xmlns:a16="http://schemas.microsoft.com/office/drawing/2014/main" id="{3B0886B2-BE53-48FF-9AA7-4A7CCD4B500C}"/>
              </a:ext>
            </a:extLst>
          </p:cNvPr>
          <p:cNvSpPr/>
          <p:nvPr/>
        </p:nvSpPr>
        <p:spPr>
          <a:xfrm>
            <a:off x="1847961" y="3421759"/>
            <a:ext cx="292025" cy="458887"/>
          </a:xfrm>
          <a:prstGeom prst="mathPlu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2" name="Σύμβολο πρόσθεσης 61">
            <a:extLst>
              <a:ext uri="{FF2B5EF4-FFF2-40B4-BE49-F238E27FC236}">
                <a16:creationId xmlns:a16="http://schemas.microsoft.com/office/drawing/2014/main" id="{85E331FB-FE91-419F-9679-5A129EE882D7}"/>
              </a:ext>
            </a:extLst>
          </p:cNvPr>
          <p:cNvSpPr/>
          <p:nvPr/>
        </p:nvSpPr>
        <p:spPr>
          <a:xfrm>
            <a:off x="2314089" y="3411666"/>
            <a:ext cx="292025" cy="458887"/>
          </a:xfrm>
          <a:prstGeom prst="mathPlu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3" name="Σύμβολο πρόσθεσης 62">
            <a:extLst>
              <a:ext uri="{FF2B5EF4-FFF2-40B4-BE49-F238E27FC236}">
                <a16:creationId xmlns:a16="http://schemas.microsoft.com/office/drawing/2014/main" id="{17B5AC67-9581-48F0-93A7-1ECC3FFD670E}"/>
              </a:ext>
            </a:extLst>
          </p:cNvPr>
          <p:cNvSpPr/>
          <p:nvPr/>
        </p:nvSpPr>
        <p:spPr>
          <a:xfrm>
            <a:off x="2769907" y="3382013"/>
            <a:ext cx="292025" cy="458887"/>
          </a:xfrm>
          <a:prstGeom prst="mathPlus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5" name="Ευθεία γραμμή σύνδεσης 64">
            <a:extLst>
              <a:ext uri="{FF2B5EF4-FFF2-40B4-BE49-F238E27FC236}">
                <a16:creationId xmlns:a16="http://schemas.microsoft.com/office/drawing/2014/main" id="{58907DBE-72CD-4AC5-B434-D837952067F3}"/>
              </a:ext>
            </a:extLst>
          </p:cNvPr>
          <p:cNvCxnSpPr>
            <a:cxnSpLocks/>
          </p:cNvCxnSpPr>
          <p:nvPr/>
        </p:nvCxnSpPr>
        <p:spPr>
          <a:xfrm flipV="1">
            <a:off x="1957109" y="5547908"/>
            <a:ext cx="237452" cy="1016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Ευθεία γραμμή σύνδεσης 65">
            <a:extLst>
              <a:ext uri="{FF2B5EF4-FFF2-40B4-BE49-F238E27FC236}">
                <a16:creationId xmlns:a16="http://schemas.microsoft.com/office/drawing/2014/main" id="{B12F662F-898E-424E-B596-33B78ADB2DD8}"/>
              </a:ext>
            </a:extLst>
          </p:cNvPr>
          <p:cNvCxnSpPr>
            <a:cxnSpLocks/>
          </p:cNvCxnSpPr>
          <p:nvPr/>
        </p:nvCxnSpPr>
        <p:spPr>
          <a:xfrm flipV="1">
            <a:off x="2341375" y="5556679"/>
            <a:ext cx="237452" cy="1016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Ευθεία γραμμή σύνδεσης 66">
            <a:extLst>
              <a:ext uri="{FF2B5EF4-FFF2-40B4-BE49-F238E27FC236}">
                <a16:creationId xmlns:a16="http://schemas.microsoft.com/office/drawing/2014/main" id="{DE108DF1-6319-4A0C-B820-D332E0AD3477}"/>
              </a:ext>
            </a:extLst>
          </p:cNvPr>
          <p:cNvCxnSpPr>
            <a:cxnSpLocks/>
          </p:cNvCxnSpPr>
          <p:nvPr/>
        </p:nvCxnSpPr>
        <p:spPr>
          <a:xfrm flipV="1">
            <a:off x="2781225" y="5523804"/>
            <a:ext cx="237452" cy="1016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786FE6F-1627-4995-A53C-C333A0B043A7}"/>
              </a:ext>
            </a:extLst>
          </p:cNvPr>
          <p:cNvSpPr txBox="1"/>
          <p:nvPr/>
        </p:nvSpPr>
        <p:spPr>
          <a:xfrm>
            <a:off x="-60961" y="4037405"/>
            <a:ext cx="1338303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Μεταλλικές  πλάκες</a:t>
            </a:r>
          </a:p>
        </p:txBody>
      </p:sp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025ED231-D894-489E-9962-1DC7E30BB17E}"/>
              </a:ext>
            </a:extLst>
          </p:cNvPr>
          <p:cNvCxnSpPr>
            <a:endCxn id="26" idx="1"/>
          </p:cNvCxnSpPr>
          <p:nvPr/>
        </p:nvCxnSpPr>
        <p:spPr>
          <a:xfrm flipV="1">
            <a:off x="451393" y="3624625"/>
            <a:ext cx="769115" cy="4495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ύγραμμο βέλος σύνδεσης 21">
            <a:extLst>
              <a:ext uri="{FF2B5EF4-FFF2-40B4-BE49-F238E27FC236}">
                <a16:creationId xmlns:a16="http://schemas.microsoft.com/office/drawing/2014/main" id="{5E0F5367-094F-42D8-8552-2C7273F03C08}"/>
              </a:ext>
            </a:extLst>
          </p:cNvPr>
          <p:cNvCxnSpPr>
            <a:endCxn id="27" idx="1"/>
          </p:cNvCxnSpPr>
          <p:nvPr/>
        </p:nvCxnSpPr>
        <p:spPr>
          <a:xfrm>
            <a:off x="405383" y="4645044"/>
            <a:ext cx="803659" cy="8975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11C9107-8732-4F6B-9BA4-682D3FBF2E2F}"/>
              </a:ext>
            </a:extLst>
          </p:cNvPr>
          <p:cNvSpPr txBox="1"/>
          <p:nvPr/>
        </p:nvSpPr>
        <p:spPr>
          <a:xfrm>
            <a:off x="240262" y="347753"/>
            <a:ext cx="1112131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C00000"/>
                </a:solidFill>
              </a:rPr>
              <a:t>Στο εσωτερικό του επίπεδου πυκνωτή το πεδίο είναι ομογενές . Η ένταση του ηλεκτρικού πεδίου στο εσωτερικό ενός επίπεδου πυκνωτή είναι κάθετη στο επίπεδο των οπλισμών, έχει φορά από το θετικό οπλισμό προς τον αρνητικό.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2F819A75-1E37-4787-AEF5-6E0521F396B2}"/>
                  </a:ext>
                </a:extLst>
              </p:cNvPr>
              <p:cNvSpPr txBox="1"/>
              <p:nvPr/>
            </p:nvSpPr>
            <p:spPr>
              <a:xfrm>
                <a:off x="3422002" y="2287178"/>
                <a:ext cx="6153538" cy="8013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l-GR" sz="3200" b="1" dirty="0">
                    <a:solidFill>
                      <a:srgbClr val="00B0F0"/>
                    </a:solidFill>
                  </a:rPr>
                  <a:t>Το μέτρο της ισούται με: Ε=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𝒍</m:t>
                        </m:r>
                      </m:den>
                    </m:f>
                  </m:oMath>
                </a14:m>
                <a:endParaRPr lang="el-GR" sz="3200" b="1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2F819A75-1E37-4787-AEF5-6E0521F396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2002" y="2287178"/>
                <a:ext cx="6153538" cy="801310"/>
              </a:xfrm>
              <a:prstGeom prst="rect">
                <a:avLst/>
              </a:prstGeom>
              <a:blipFill>
                <a:blip r:embed="rId2"/>
                <a:stretch>
                  <a:fillRect l="-2475" b="-1136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0FF6E298-5B0B-441F-8DD4-F58F40FCDB8A}"/>
              </a:ext>
            </a:extLst>
          </p:cNvPr>
          <p:cNvSpPr txBox="1"/>
          <p:nvPr/>
        </p:nvSpPr>
        <p:spPr>
          <a:xfrm>
            <a:off x="3689385" y="3097874"/>
            <a:ext cx="615353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b="1" dirty="0">
                <a:solidFill>
                  <a:srgbClr val="7030A0"/>
                </a:solidFill>
              </a:rPr>
              <a:t>Όπου </a:t>
            </a:r>
            <a:r>
              <a:rPr lang="en-US" sz="3200" b="1" dirty="0">
                <a:solidFill>
                  <a:srgbClr val="7030A0"/>
                </a:solidFill>
              </a:rPr>
              <a:t>V</a:t>
            </a:r>
            <a:r>
              <a:rPr lang="el-GR" sz="3200" b="1" dirty="0">
                <a:solidFill>
                  <a:srgbClr val="7030A0"/>
                </a:solidFill>
              </a:rPr>
              <a:t> είναι η τάση του πυκνωτή και </a:t>
            </a:r>
            <a:r>
              <a:rPr lang="en-US" sz="3200" b="1" dirty="0">
                <a:solidFill>
                  <a:srgbClr val="7030A0"/>
                </a:solidFill>
              </a:rPr>
              <a:t>l</a:t>
            </a:r>
            <a:r>
              <a:rPr lang="el-GR" sz="3200" b="1" dirty="0">
                <a:solidFill>
                  <a:srgbClr val="7030A0"/>
                </a:solidFill>
              </a:rPr>
              <a:t> η απόσταση των οπλισμών.</a:t>
            </a:r>
          </a:p>
        </p:txBody>
      </p:sp>
      <p:sp>
        <p:nvSpPr>
          <p:cNvPr id="19" name="Βέλος: Διάσημα 18">
            <a:extLst>
              <a:ext uri="{FF2B5EF4-FFF2-40B4-BE49-F238E27FC236}">
                <a16:creationId xmlns:a16="http://schemas.microsoft.com/office/drawing/2014/main" id="{D171C7DA-E367-40A5-B561-62E24DDFC0E4}"/>
              </a:ext>
            </a:extLst>
          </p:cNvPr>
          <p:cNvSpPr/>
          <p:nvPr/>
        </p:nvSpPr>
        <p:spPr>
          <a:xfrm rot="5400000">
            <a:off x="1410332" y="4452153"/>
            <a:ext cx="269898" cy="23629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1" name="Βέλος: Διάσημα 50">
            <a:extLst>
              <a:ext uri="{FF2B5EF4-FFF2-40B4-BE49-F238E27FC236}">
                <a16:creationId xmlns:a16="http://schemas.microsoft.com/office/drawing/2014/main" id="{E037FB48-E4CD-4DE9-9E9F-0AAAD23E024F}"/>
              </a:ext>
            </a:extLst>
          </p:cNvPr>
          <p:cNvSpPr/>
          <p:nvPr/>
        </p:nvSpPr>
        <p:spPr>
          <a:xfrm rot="5400000">
            <a:off x="1857795" y="4465067"/>
            <a:ext cx="269898" cy="23629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3" name="Βέλος: Διάσημα 52">
            <a:extLst>
              <a:ext uri="{FF2B5EF4-FFF2-40B4-BE49-F238E27FC236}">
                <a16:creationId xmlns:a16="http://schemas.microsoft.com/office/drawing/2014/main" id="{4DD2FBD8-7FAE-425B-842C-66066D4055E7}"/>
              </a:ext>
            </a:extLst>
          </p:cNvPr>
          <p:cNvSpPr/>
          <p:nvPr/>
        </p:nvSpPr>
        <p:spPr>
          <a:xfrm rot="5400000">
            <a:off x="2325729" y="4448333"/>
            <a:ext cx="269898" cy="23629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54" name="Βέλος: Διάσημα 53">
            <a:extLst>
              <a:ext uri="{FF2B5EF4-FFF2-40B4-BE49-F238E27FC236}">
                <a16:creationId xmlns:a16="http://schemas.microsoft.com/office/drawing/2014/main" id="{A3FB139A-1B46-4728-ADDA-A3135904B0BB}"/>
              </a:ext>
            </a:extLst>
          </p:cNvPr>
          <p:cNvSpPr/>
          <p:nvPr/>
        </p:nvSpPr>
        <p:spPr>
          <a:xfrm rot="5400000">
            <a:off x="2732785" y="4492318"/>
            <a:ext cx="269898" cy="23629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63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60" grpId="0" animBg="1"/>
      <p:bldP spid="61" grpId="0" animBg="1"/>
      <p:bldP spid="62" grpId="0" animBg="1"/>
      <p:bldP spid="63" grpId="0" animBg="1"/>
      <p:bldP spid="16" grpId="0" animBg="1"/>
      <p:bldP spid="46" grpId="0"/>
      <p:bldP spid="49" grpId="0"/>
      <p:bldP spid="50" grpId="0"/>
      <p:bldP spid="19" grpId="0" animBg="1"/>
      <p:bldP spid="51" grpId="0" animBg="1"/>
      <p:bldP spid="53" grpId="0" animBg="1"/>
      <p:bldP spid="54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4898</TotalTime>
  <Words>1010</Words>
  <Application>Microsoft Office PowerPoint</Application>
  <PresentationFormat>Ευρεία οθόνη</PresentationFormat>
  <Paragraphs>64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8" baseType="lpstr">
      <vt:lpstr>Arial</vt:lpstr>
      <vt:lpstr>Brush Script MT</vt:lpstr>
      <vt:lpstr>Calibri</vt:lpstr>
      <vt:lpstr>Calibri Light</vt:lpstr>
      <vt:lpstr>Cambria Math</vt:lpstr>
      <vt:lpstr>Θέμα του Office</vt:lpstr>
      <vt:lpstr>ΠΥΚΝΩΤΕΣ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ΠΥΚΝΩΤΕΣ</dc:title>
  <dc:creator>MIRTO RACHMANIDOU</dc:creator>
  <cp:lastModifiedBy>MIRTO RACHMANIDOU</cp:lastModifiedBy>
  <cp:revision>11</cp:revision>
  <dcterms:created xsi:type="dcterms:W3CDTF">2021-11-30T09:28:48Z</dcterms:created>
  <dcterms:modified xsi:type="dcterms:W3CDTF">2021-12-07T18:11:14Z</dcterms:modified>
</cp:coreProperties>
</file>